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media/image11.svg" ContentType="image/svg+xml"/>
  <Override PartName="/ppt/media/image16.svg" ContentType="image/svg+xml"/>
  <Override PartName="/ppt/media/image18.svg" ContentType="image/svg+xml"/>
  <Override PartName="/ppt/media/image5.svg" ContentType="image/svg+xml"/>
  <Override PartName="/ppt/media/image7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15"/>
  </p:notesMasterIdLst>
  <p:sldIdLst>
    <p:sldId id="257" r:id="rId4"/>
    <p:sldId id="258" r:id="rId5"/>
    <p:sldId id="260" r:id="rId6"/>
    <p:sldId id="283" r:id="rId7"/>
    <p:sldId id="264" r:id="rId8"/>
    <p:sldId id="284" r:id="rId9"/>
    <p:sldId id="267" r:id="rId10"/>
    <p:sldId id="273" r:id="rId11"/>
    <p:sldId id="296" r:id="rId12"/>
    <p:sldId id="275" r:id="rId13"/>
    <p:sldId id="294" r:id="rId14"/>
    <p:sldId id="291" r:id="rId16"/>
    <p:sldId id="295" r:id="rId17"/>
    <p:sldId id="292" r:id="rId18"/>
    <p:sldId id="279" r:id="rId19"/>
    <p:sldId id="280" r:id="rId20"/>
    <p:sldId id="281" r:id="rId21"/>
    <p:sldId id="282" r:id="rId22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PS" initials="W" lastIdx="1" clrIdx="0"/>
  <p:cmAuthor id="2" name="作者" initials="A" lastIdx="0" clrIdx="1"/>
  <p:cmAuthor id="1483810881" name="WPS_1679281038" initials="W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7" Type="http://schemas.openxmlformats.org/officeDocument/2006/relationships/tags" Target="tags/tag252.xml"/><Relationship Id="rId26" Type="http://schemas.openxmlformats.org/officeDocument/2006/relationships/commentAuthors" Target="commentAuthors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5" Type="http://schemas.openxmlformats.org/officeDocument/2006/relationships/tags" Target="../tags/tag13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image" Target="../media/image2.png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image" Target="../media/image3.png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4" Type="http://schemas.openxmlformats.org/officeDocument/2006/relationships/tags" Target="../tags/tag34.xml"/><Relationship Id="rId13" Type="http://schemas.openxmlformats.org/officeDocument/2006/relationships/tags" Target="../tags/tag33.xml"/><Relationship Id="rId12" Type="http://schemas.openxmlformats.org/officeDocument/2006/relationships/tags" Target="../tags/tag32.xml"/><Relationship Id="rId11" Type="http://schemas.openxmlformats.org/officeDocument/2006/relationships/tags" Target="../tags/tag31.xml"/><Relationship Id="rId10" Type="http://schemas.openxmlformats.org/officeDocument/2006/relationships/tags" Target="../tags/tag30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48.xml"/><Relationship Id="rId8" Type="http://schemas.openxmlformats.org/officeDocument/2006/relationships/tags" Target="../tags/tag47.xml"/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52.xml"/><Relationship Id="rId4" Type="http://schemas.openxmlformats.org/officeDocument/2006/relationships/tags" Target="../tags/tag51.xml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55.xml"/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7" Type="http://schemas.openxmlformats.org/officeDocument/2006/relationships/tags" Target="../tags/tag61.xml"/><Relationship Id="rId6" Type="http://schemas.openxmlformats.org/officeDocument/2006/relationships/tags" Target="../tags/tag60.xml"/><Relationship Id="rId5" Type="http://schemas.openxmlformats.org/officeDocument/2006/relationships/tags" Target="../tags/tag59.xml"/><Relationship Id="rId4" Type="http://schemas.openxmlformats.org/officeDocument/2006/relationships/tags" Target="../tags/tag58.xml"/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5" Type="http://schemas.openxmlformats.org/officeDocument/2006/relationships/tags" Target="../tags/tag70.xml"/><Relationship Id="rId4" Type="http://schemas.openxmlformats.org/officeDocument/2006/relationships/tags" Target="../tags/tag69.xml"/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77.xml"/><Relationship Id="rId8" Type="http://schemas.openxmlformats.org/officeDocument/2006/relationships/tags" Target="../tags/tag76.xml"/><Relationship Id="rId7" Type="http://schemas.openxmlformats.org/officeDocument/2006/relationships/tags" Target="../tags/tag75.xml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3" Type="http://schemas.openxmlformats.org/officeDocument/2006/relationships/image" Target="../media/image1.png"/><Relationship Id="rId2" Type="http://schemas.openxmlformats.org/officeDocument/2006/relationships/tags" Target="../tags/tag71.xml"/><Relationship Id="rId13" Type="http://schemas.openxmlformats.org/officeDocument/2006/relationships/tags" Target="../tags/tag81.xml"/><Relationship Id="rId12" Type="http://schemas.openxmlformats.org/officeDocument/2006/relationships/tags" Target="../tags/tag80.xml"/><Relationship Id="rId11" Type="http://schemas.openxmlformats.org/officeDocument/2006/relationships/tags" Target="../tags/tag79.xml"/><Relationship Id="rId10" Type="http://schemas.openxmlformats.org/officeDocument/2006/relationships/tags" Target="../tags/tag78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6" Type="http://schemas.openxmlformats.org/officeDocument/2006/relationships/tags" Target="../tags/tag86.xml"/><Relationship Id="rId5" Type="http://schemas.openxmlformats.org/officeDocument/2006/relationships/tags" Target="../tags/tag85.xml"/><Relationship Id="rId4" Type="http://schemas.openxmlformats.org/officeDocument/2006/relationships/tags" Target="../tags/tag84.xml"/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封面页-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/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任意多边形 7"/>
          <p:cNvSpPr/>
          <p:nvPr userDrawn="1">
            <p:custDataLst>
              <p:tags r:id="rId7"/>
            </p:custDataLst>
          </p:nvPr>
        </p:nvSpPr>
        <p:spPr>
          <a:xfrm>
            <a:off x="8864596" y="0"/>
            <a:ext cx="3327400" cy="6858000"/>
          </a:xfrm>
          <a:custGeom>
            <a:avLst/>
            <a:gdLst>
              <a:gd name="connisteX0" fmla="*/ 1758226 w 46213"/>
              <a:gd name="connsiteY0" fmla="*/ 0 h 95250"/>
              <a:gd name="connisteX1" fmla="*/ 3327401 w 46213"/>
              <a:gd name="connsiteY1" fmla="*/ 0 h 95250"/>
              <a:gd name="connisteX2" fmla="*/ 3327401 w 46213"/>
              <a:gd name="connsiteY2" fmla="*/ 6858000 h 95250"/>
              <a:gd name="connisteX3" fmla="*/ 0 w 46213"/>
              <a:gd name="connsiteY3" fmla="*/ 6858000 h 95250"/>
              <a:gd name="connisteX4" fmla="*/ 1758226 w 46213"/>
              <a:gd name="connsiteY4" fmla="*/ 0 h 9525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pathLst>
              <a:path w="3327401" h="6858000">
                <a:moveTo>
                  <a:pt x="1758227" y="0"/>
                </a:moveTo>
                <a:lnTo>
                  <a:pt x="3327401" y="0"/>
                </a:lnTo>
                <a:lnTo>
                  <a:pt x="3327401" y="6858000"/>
                </a:lnTo>
                <a:lnTo>
                  <a:pt x="0" y="6858000"/>
                </a:lnTo>
                <a:lnTo>
                  <a:pt x="1758227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 userDrawn="1">
            <p:custDataLst>
              <p:tags r:id="rId8"/>
            </p:custDataLst>
          </p:nvPr>
        </p:nvSpPr>
        <p:spPr>
          <a:xfrm>
            <a:off x="9924203" y="4114800"/>
            <a:ext cx="2267585" cy="2742565"/>
          </a:xfrm>
          <a:custGeom>
            <a:avLst/>
            <a:gdLst>
              <a:gd name="connisteX0" fmla="*/ 2267785 w 31497"/>
              <a:gd name="connsiteY0" fmla="*/ 195937 h 38099"/>
              <a:gd name="connisteX1" fmla="*/ 2267785 w 31497"/>
              <a:gd name="connsiteY1" fmla="*/ 2743172 h 38099"/>
              <a:gd name="connisteX2" fmla="*/ 502517 w 31497"/>
              <a:gd name="connsiteY2" fmla="*/ 2743172 h 38099"/>
              <a:gd name="connisteX3" fmla="*/ 10652 w 31497"/>
              <a:gd name="connsiteY3" fmla="*/ 924888 h 38099"/>
              <a:gd name="connisteX4" fmla="*/ 225481 w 31497"/>
              <a:gd name="connsiteY4" fmla="*/ 551026 h 38099"/>
              <a:gd name="connisteX5" fmla="*/ 2267785 w 31497"/>
              <a:gd name="connsiteY5" fmla="*/ 0 h 38099"/>
              <a:gd name="connisteX6" fmla="*/ 2267785 w 31497"/>
              <a:gd name="connsiteY6" fmla="*/ 195937 h 3809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267794" h="2743173">
                <a:moveTo>
                  <a:pt x="2267785" y="195938"/>
                </a:moveTo>
                <a:lnTo>
                  <a:pt x="2267785" y="2743173"/>
                </a:lnTo>
                <a:lnTo>
                  <a:pt x="502518" y="2743173"/>
                </a:lnTo>
                <a:lnTo>
                  <a:pt x="10653" y="924888"/>
                </a:lnTo>
                <a:cubicBezTo>
                  <a:pt x="-33330" y="762317"/>
                  <a:pt x="62874" y="594899"/>
                  <a:pt x="225482" y="551027"/>
                </a:cubicBezTo>
                <a:lnTo>
                  <a:pt x="2267785" y="0"/>
                </a:lnTo>
                <a:lnTo>
                  <a:pt x="2267785" y="195938"/>
                </a:lnTo>
                <a:close/>
              </a:path>
            </a:pathLst>
          </a:custGeom>
          <a:solidFill>
            <a:schemeClr val="accent2">
              <a:alpha val="15000"/>
            </a:schemeClr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 userDrawn="1">
            <p:custDataLst>
              <p:tags r:id="rId9"/>
            </p:custDataLst>
          </p:nvPr>
        </p:nvSpPr>
        <p:spPr>
          <a:xfrm>
            <a:off x="10545958" y="4648197"/>
            <a:ext cx="1645920" cy="2210435"/>
          </a:xfrm>
          <a:custGeom>
            <a:avLst/>
            <a:gdLst>
              <a:gd name="connisteX0" fmla="*/ 401430 w 22861"/>
              <a:gd name="connsiteY0" fmla="*/ 2209803 h 30691"/>
              <a:gd name="connisteX1" fmla="*/ 1646038 w 22861"/>
              <a:gd name="connsiteY1" fmla="*/ 2209803 h 30691"/>
              <a:gd name="connisteX2" fmla="*/ 1646038 w 22861"/>
              <a:gd name="connsiteY2" fmla="*/ 1591056 h 30691"/>
              <a:gd name="connisteX3" fmla="*/ 1646038 w 22861"/>
              <a:gd name="connsiteY3" fmla="*/ 0 h 30691"/>
              <a:gd name="connisteX4" fmla="*/ 226487 w 22861"/>
              <a:gd name="connsiteY4" fmla="*/ 377766 h 30691"/>
              <a:gd name="connisteX5" fmla="*/ 10469 w 22861"/>
              <a:gd name="connsiteY5" fmla="*/ 751234 h 30691"/>
              <a:gd name="connisteX6" fmla="*/ 401430 w 22861"/>
              <a:gd name="connsiteY6" fmla="*/ 2209803 h 3069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1646039" h="2209803">
                <a:moveTo>
                  <a:pt x="401431" y="2209803"/>
                </a:moveTo>
                <a:lnTo>
                  <a:pt x="1646039" y="2209803"/>
                </a:lnTo>
                <a:lnTo>
                  <a:pt x="1646039" y="1591056"/>
                </a:lnTo>
                <a:lnTo>
                  <a:pt x="1646039" y="0"/>
                </a:lnTo>
                <a:lnTo>
                  <a:pt x="226488" y="377766"/>
                </a:lnTo>
                <a:cubicBezTo>
                  <a:pt x="63606" y="421109"/>
                  <a:pt x="-33174" y="588426"/>
                  <a:pt x="10470" y="751234"/>
                </a:cubicBezTo>
                <a:lnTo>
                  <a:pt x="401431" y="2209803"/>
                </a:lnTo>
                <a:close/>
              </a:path>
            </a:pathLst>
          </a:custGeom>
          <a:solidFill>
            <a:schemeClr val="accent2">
              <a:alpha val="15000"/>
            </a:schemeClr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 userDrawn="1">
            <p:custDataLst>
              <p:tags r:id="rId10"/>
            </p:custDataLst>
          </p:nvPr>
        </p:nvSpPr>
        <p:spPr>
          <a:xfrm>
            <a:off x="11166827" y="5168920"/>
            <a:ext cx="1024890" cy="1688465"/>
          </a:xfrm>
          <a:custGeom>
            <a:avLst/>
            <a:gdLst>
              <a:gd name="connisteX0" fmla="*/ 1025161 w 14238"/>
              <a:gd name="connsiteY0" fmla="*/ 1689070 h 23459"/>
              <a:gd name="connisteX1" fmla="*/ 301258 w 14238"/>
              <a:gd name="connsiteY1" fmla="*/ 1689070 h 23459"/>
              <a:gd name="connisteX2" fmla="*/ 10195 w 14238"/>
              <a:gd name="connsiteY2" fmla="*/ 587950 h 23459"/>
              <a:gd name="connisteX3" fmla="*/ 225463 w 14238"/>
              <a:gd name="connsiteY3" fmla="*/ 215780 h 23459"/>
              <a:gd name="connisteX4" fmla="*/ 1025161 w 14238"/>
              <a:gd name="connsiteY4" fmla="*/ 0 h 23459"/>
              <a:gd name="connisteX5" fmla="*/ 1025161 w 14238"/>
              <a:gd name="connsiteY5" fmla="*/ 1689070 h 2345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pathLst>
              <a:path w="1025161" h="1689080">
                <a:moveTo>
                  <a:pt x="1025161" y="1689071"/>
                </a:moveTo>
                <a:lnTo>
                  <a:pt x="301258" y="1689071"/>
                </a:lnTo>
                <a:lnTo>
                  <a:pt x="10196" y="587950"/>
                </a:lnTo>
                <a:cubicBezTo>
                  <a:pt x="-32672" y="425800"/>
                  <a:pt x="63533" y="259479"/>
                  <a:pt x="225464" y="215780"/>
                </a:cubicBezTo>
                <a:lnTo>
                  <a:pt x="1025161" y="0"/>
                </a:lnTo>
                <a:lnTo>
                  <a:pt x="1025161" y="1689071"/>
                </a:lnTo>
                <a:close/>
              </a:path>
            </a:pathLst>
          </a:custGeom>
          <a:solidFill>
            <a:schemeClr val="accent2">
              <a:alpha val="15000"/>
            </a:schemeClr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>
            <p:custDataLst>
              <p:tags r:id="rId11"/>
            </p:custDataLst>
          </p:nvPr>
        </p:nvSpPr>
        <p:spPr>
          <a:xfrm>
            <a:off x="0" y="6349996"/>
            <a:ext cx="508000" cy="508635"/>
          </a:xfrm>
          <a:prstGeom prst="rect">
            <a:avLst/>
          </a:prstGeom>
          <a:solidFill>
            <a:schemeClr val="accent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 userDrawn="1">
            <p:custDataLst>
              <p:tags r:id="rId12"/>
            </p:custDataLst>
          </p:nvPr>
        </p:nvSpPr>
        <p:spPr>
          <a:xfrm>
            <a:off x="1015999" y="2425702"/>
            <a:ext cx="1574800" cy="50800"/>
          </a:xfrm>
          <a:custGeom>
            <a:avLst/>
            <a:gdLst>
              <a:gd name="connisteX0" fmla="*/ 0 w 21872"/>
              <a:gd name="connsiteY0" fmla="*/ 25402 h 705"/>
              <a:gd name="connisteX1" fmla="*/ 25402 w 21872"/>
              <a:gd name="connsiteY1" fmla="*/ 0 h 705"/>
              <a:gd name="connisteX2" fmla="*/ 1549395 w 21872"/>
              <a:gd name="connsiteY2" fmla="*/ 0 h 705"/>
              <a:gd name="connisteX3" fmla="*/ 1574797 w 21872"/>
              <a:gd name="connsiteY3" fmla="*/ 25402 h 705"/>
              <a:gd name="connisteX4" fmla="*/ 1574797 w 21872"/>
              <a:gd name="connsiteY4" fmla="*/ 25402 h 705"/>
              <a:gd name="connisteX5" fmla="*/ 1549395 w 21872"/>
              <a:gd name="connsiteY5" fmla="*/ 50804 h 705"/>
              <a:gd name="connisteX6" fmla="*/ 25402 w 21872"/>
              <a:gd name="connsiteY6" fmla="*/ 50804 h 705"/>
              <a:gd name="connisteX7" fmla="*/ 0 w 21872"/>
              <a:gd name="connsiteY7" fmla="*/ 25402 h 705"/>
              <a:gd name="connisteX8" fmla="*/ 0 w 21872"/>
              <a:gd name="connsiteY8" fmla="*/ 25402 h 7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574798" h="50804">
                <a:moveTo>
                  <a:pt x="0" y="25402"/>
                </a:moveTo>
                <a:cubicBezTo>
                  <a:pt x="0" y="11375"/>
                  <a:pt x="11375" y="0"/>
                  <a:pt x="25402" y="0"/>
                </a:cubicBezTo>
                <a:lnTo>
                  <a:pt x="1549396" y="0"/>
                </a:lnTo>
                <a:cubicBezTo>
                  <a:pt x="1563432" y="0"/>
                  <a:pt x="1574798" y="11375"/>
                  <a:pt x="1574798" y="25402"/>
                </a:cubicBezTo>
                <a:lnTo>
                  <a:pt x="1574798" y="25402"/>
                </a:lnTo>
                <a:cubicBezTo>
                  <a:pt x="1574798" y="39429"/>
                  <a:pt x="1563432" y="50804"/>
                  <a:pt x="1549396" y="50804"/>
                </a:cubicBezTo>
                <a:lnTo>
                  <a:pt x="25402" y="50804"/>
                </a:lnTo>
                <a:cubicBezTo>
                  <a:pt x="11375" y="50804"/>
                  <a:pt x="0" y="39429"/>
                  <a:pt x="0" y="25402"/>
                </a:cubicBezTo>
                <a:lnTo>
                  <a:pt x="0" y="25402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3" hasCustomPrompt="1"/>
            <p:custDataLst>
              <p:tags r:id="rId13"/>
            </p:custDataLst>
          </p:nvPr>
        </p:nvSpPr>
        <p:spPr>
          <a:xfrm>
            <a:off x="1015999" y="1892296"/>
            <a:ext cx="9296403" cy="457200"/>
          </a:xfrm>
          <a:noFill/>
        </p:spPr>
        <p:txBody>
          <a:bodyPr lIns="0" tIns="0" rIns="0" bIns="0" anchor="t">
            <a:noAutofit/>
          </a:bodyPr>
          <a:lstStyle>
            <a:lvl1pPr algn="l">
              <a:lnSpc>
                <a:spcPct val="125000"/>
              </a:lnSpc>
              <a:buNone/>
              <a:defRPr sz="2400" b="0">
                <a:solidFill>
                  <a:schemeClr val="accent1"/>
                </a:solidFill>
                <a:latin typeface="Microsoft YaHei UI" panose="020B0503020204020204" charset="-122"/>
                <a:ea typeface="Microsoft YaHei UI" panose="020B0503020204020204" charset="-122"/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zh-CN" altLang="en-US" smtClean="0"/>
              <a:t>20XX YEAR </a:t>
            </a:r>
            <a:endParaRPr lang="zh-CN" altLang="en-US" smtClean="0"/>
          </a:p>
        </p:txBody>
      </p:sp>
      <p:sp>
        <p:nvSpPr>
          <p:cNvPr id="6" name="标题 5"/>
          <p:cNvSpPr>
            <a:spLocks noGrp="1"/>
          </p:cNvSpPr>
          <p:nvPr>
            <p:ph type="ctrTitle" idx="14" hasCustomPrompt="1"/>
            <p:custDataLst>
              <p:tags r:id="rId14"/>
            </p:custDataLst>
          </p:nvPr>
        </p:nvSpPr>
        <p:spPr>
          <a:xfrm>
            <a:off x="1015999" y="2794004"/>
            <a:ext cx="8572500" cy="2095503"/>
          </a:xfrm>
          <a:noFill/>
        </p:spPr>
        <p:txBody>
          <a:bodyPr lIns="0" tIns="0" rIns="0" bIns="0" anchor="t">
            <a:noAutofit/>
          </a:bodyPr>
          <a:lstStyle>
            <a:lvl1pPr algn="l">
              <a:lnSpc>
                <a:spcPct val="111000"/>
              </a:lnSpc>
              <a:buNone/>
              <a:defRPr sz="6000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r>
              <a:rPr lang="zh-CN" altLang="en-US" smtClean="0"/>
              <a:t>高校毕业论文答辩
通用模板</a:t>
            </a:r>
            <a:endParaRPr lang="zh-CN" altLang="en-US" smtClean="0"/>
          </a:p>
        </p:txBody>
      </p:sp>
      <p:sp>
        <p:nvSpPr>
          <p:cNvPr id="7" name="文本占位符 6"/>
          <p:cNvSpPr>
            <a:spLocks noGrp="1"/>
          </p:cNvSpPr>
          <p:nvPr>
            <p:ph type="body" idx="15" hasCustomPrompt="1"/>
            <p:custDataLst>
              <p:tags r:id="rId15"/>
            </p:custDataLst>
          </p:nvPr>
        </p:nvSpPr>
        <p:spPr>
          <a:xfrm>
            <a:off x="1015999" y="5321296"/>
            <a:ext cx="9296403" cy="457200"/>
          </a:xfrm>
          <a:noFill/>
        </p:spPr>
        <p:txBody>
          <a:bodyPr lIns="0" tIns="0" rIns="0" bIns="0" anchor="t">
            <a:noAutofit/>
          </a:bodyPr>
          <a:lstStyle>
            <a:lvl1pPr algn="l">
              <a:lnSpc>
                <a:spcPct val="125000"/>
              </a:lnSpc>
              <a:buNone/>
              <a:defRPr sz="2400" b="0">
                <a:solidFill>
                  <a:schemeClr val="accent1"/>
                </a:solidFill>
                <a:latin typeface="Microsoft YaHei UI" panose="020B0503020204020204" charset="-122"/>
                <a:ea typeface="Microsoft YaHei UI" panose="020B0503020204020204" charset="-122"/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zh-CN" altLang="en-US" smtClean="0"/>
              <a:t>BY WPS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页-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" name="任意多边形 7"/>
          <p:cNvSpPr/>
          <p:nvPr userDrawn="1">
            <p:custDataLst>
              <p:tags r:id="rId4"/>
            </p:custDataLst>
          </p:nvPr>
        </p:nvSpPr>
        <p:spPr>
          <a:xfrm>
            <a:off x="3556001" y="1524003"/>
            <a:ext cx="8635365" cy="4520565"/>
          </a:xfrm>
          <a:custGeom>
            <a:avLst/>
            <a:gdLst>
              <a:gd name="connisteX0" fmla="*/ 0 w 119944"/>
              <a:gd name="connsiteY0" fmla="*/ 203197 h 62794"/>
              <a:gd name="connisteX1" fmla="*/ 203197 w 119944"/>
              <a:gd name="connsiteY1" fmla="*/ 0 h 62794"/>
              <a:gd name="connisteX2" fmla="*/ 8635995 w 119944"/>
              <a:gd name="connsiteY2" fmla="*/ 0 h 62794"/>
              <a:gd name="connisteX3" fmla="*/ 8635995 w 119944"/>
              <a:gd name="connsiteY3" fmla="*/ 4521195 h 62794"/>
              <a:gd name="connisteX4" fmla="*/ 203197 w 119944"/>
              <a:gd name="connsiteY4" fmla="*/ 4521195 h 62794"/>
              <a:gd name="connisteX5" fmla="*/ 0 w 119944"/>
              <a:gd name="connsiteY5" fmla="*/ 4317997 h 62794"/>
              <a:gd name="connisteX6" fmla="*/ 0 w 119944"/>
              <a:gd name="connsiteY6" fmla="*/ 203197 h 62794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8635996" h="4521196">
                <a:moveTo>
                  <a:pt x="0" y="203198"/>
                </a:moveTo>
                <a:cubicBezTo>
                  <a:pt x="0" y="90974"/>
                  <a:pt x="90974" y="0"/>
                  <a:pt x="203198" y="0"/>
                </a:cubicBezTo>
                <a:lnTo>
                  <a:pt x="8635996" y="0"/>
                </a:lnTo>
                <a:lnTo>
                  <a:pt x="8635996" y="4521196"/>
                </a:lnTo>
                <a:lnTo>
                  <a:pt x="203198" y="4521196"/>
                </a:lnTo>
                <a:cubicBezTo>
                  <a:pt x="90974" y="4521196"/>
                  <a:pt x="0" y="4430231"/>
                  <a:pt x="0" y="4317998"/>
                </a:cubicBezTo>
                <a:lnTo>
                  <a:pt x="0" y="203198"/>
                </a:lnTo>
                <a:close/>
              </a:path>
            </a:pathLst>
          </a:custGeom>
          <a:solidFill>
            <a:schemeClr val="bg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标题 5"/>
          <p:cNvSpPr>
            <a:spLocks noGrp="1"/>
          </p:cNvSpPr>
          <p:nvPr>
            <p:ph type="ctrTitle" idx="13" hasCustomPrompt="1"/>
            <p:custDataLst>
              <p:tags r:id="rId5"/>
            </p:custDataLst>
          </p:nvPr>
        </p:nvSpPr>
        <p:spPr>
          <a:xfrm>
            <a:off x="825502" y="2019297"/>
            <a:ext cx="2260598" cy="761997"/>
          </a:xfrm>
          <a:noFill/>
        </p:spPr>
        <p:txBody>
          <a:bodyPr lIns="0" tIns="0" rIns="0" bIns="0" anchor="t">
            <a:noAutofit/>
          </a:bodyPr>
          <a:lstStyle>
            <a:lvl1pPr algn="l">
              <a:lnSpc>
                <a:spcPct val="114000"/>
              </a:lnSpc>
              <a:buNone/>
              <a:defRPr sz="4400" b="1">
                <a:solidFill>
                  <a:schemeClr val="bg1"/>
                </a:solidFill>
                <a:latin typeface="Microsoft YaHei UI" panose="020B0503020204020204" charset="-122"/>
                <a:ea typeface="Microsoft YaHei UI" panose="020B0503020204020204" charset="-122"/>
              </a:defRPr>
            </a:lvl1pPr>
          </a:lstStyle>
          <a:p>
            <a:r>
              <a:rPr lang="zh-CN" altLang="en-US" smtClean="0"/>
              <a:t>目录</a:t>
            </a:r>
            <a:endParaRPr lang="zh-CN" altLang="en-US" smtClean="0"/>
          </a:p>
        </p:txBody>
      </p:sp>
      <p:sp>
        <p:nvSpPr>
          <p:cNvPr id="7" name="副标题 6"/>
          <p:cNvSpPr>
            <a:spLocks noGrp="1"/>
          </p:cNvSpPr>
          <p:nvPr>
            <p:ph type="subTitle" idx="14" hasCustomPrompt="1"/>
            <p:custDataLst>
              <p:tags r:id="rId6"/>
            </p:custDataLst>
          </p:nvPr>
        </p:nvSpPr>
        <p:spPr>
          <a:xfrm>
            <a:off x="825502" y="1549396"/>
            <a:ext cx="2197102" cy="457200"/>
          </a:xfrm>
          <a:noFill/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25000"/>
              </a:lnSpc>
              <a:buNone/>
              <a:defRPr sz="2400" b="0">
                <a:solidFill>
                  <a:schemeClr val="bg1"/>
                </a:solidFill>
                <a:latin typeface="Microsoft YaHei UI" panose="020B0503020204020204" charset="-122"/>
                <a:ea typeface="Microsoft YaHei UI" panose="020B050302020402020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CONTENTS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节页-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 userDrawn="1">
            <p:custDataLst>
              <p:tags r:id="rId2"/>
            </p:custDataLst>
          </p:nvPr>
        </p:nvSpPr>
        <p:spPr>
          <a:xfrm flipV="1">
            <a:off x="0" y="0"/>
            <a:ext cx="12191365" cy="3937000"/>
          </a:xfrm>
          <a:custGeom>
            <a:avLst/>
            <a:gdLst>
              <a:gd name="connisteX0" fmla="*/ 0 w 169333"/>
              <a:gd name="connsiteY0" fmla="*/ 0 h 54680"/>
              <a:gd name="connisteX1" fmla="*/ 12191996 w 169333"/>
              <a:gd name="connsiteY1" fmla="*/ 1252682 h 54680"/>
              <a:gd name="connisteX2" fmla="*/ 12191996 w 169333"/>
              <a:gd name="connsiteY2" fmla="*/ 3937004 h 54680"/>
              <a:gd name="connisteX3" fmla="*/ 0 w 169333"/>
              <a:gd name="connsiteY3" fmla="*/ 3937004 h 54680"/>
              <a:gd name="connisteX4" fmla="*/ 0 w 169333"/>
              <a:gd name="connsiteY4" fmla="*/ 0 h 5468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pathLst>
              <a:path w="12191997" h="3937004">
                <a:moveTo>
                  <a:pt x="0" y="0"/>
                </a:moveTo>
                <a:lnTo>
                  <a:pt x="12191997" y="1252682"/>
                </a:lnTo>
                <a:lnTo>
                  <a:pt x="12191997" y="3937004"/>
                </a:lnTo>
                <a:lnTo>
                  <a:pt x="0" y="393700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 userDrawn="1">
            <p:custDataLst>
              <p:tags r:id="rId3"/>
            </p:custDataLst>
          </p:nvPr>
        </p:nvSpPr>
        <p:spPr>
          <a:xfrm>
            <a:off x="7313015" y="27"/>
            <a:ext cx="4612640" cy="2362200"/>
          </a:xfrm>
          <a:custGeom>
            <a:avLst/>
            <a:gdLst>
              <a:gd name="connisteX0" fmla="*/ 4612325 w 64059"/>
              <a:gd name="connsiteY0" fmla="*/ 0 h 32810"/>
              <a:gd name="connisteX1" fmla="*/ 3339745 w 64059"/>
              <a:gd name="connsiteY1" fmla="*/ 2209647 h 32810"/>
              <a:gd name="connisteX2" fmla="*/ 2923208 w 64059"/>
              <a:gd name="connsiteY2" fmla="*/ 2321497 h 32810"/>
              <a:gd name="connisteX3" fmla="*/ 152448 w 64059"/>
              <a:gd name="connsiteY3" fmla="*/ 721790 h 32810"/>
              <a:gd name="connisteX4" fmla="*/ 41221 w 64059"/>
              <a:gd name="connsiteY4" fmla="*/ 304842 h 32810"/>
              <a:gd name="connisteX5" fmla="*/ 218120 w 64059"/>
              <a:gd name="connsiteY5" fmla="*/ 0 h 32810"/>
              <a:gd name="connisteX6" fmla="*/ 4612325 w 64059"/>
              <a:gd name="connsiteY6" fmla="*/ 0 h 328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4612316" h="2362380">
                <a:moveTo>
                  <a:pt x="4612325" y="0"/>
                </a:moveTo>
                <a:lnTo>
                  <a:pt x="3339745" y="2209648"/>
                </a:lnTo>
                <a:cubicBezTo>
                  <a:pt x="3255666" y="2355632"/>
                  <a:pt x="3069110" y="2405722"/>
                  <a:pt x="2923209" y="2321497"/>
                </a:cubicBezTo>
                <a:lnTo>
                  <a:pt x="152449" y="721791"/>
                </a:lnTo>
                <a:cubicBezTo>
                  <a:pt x="6437" y="637492"/>
                  <a:pt x="-43397" y="450671"/>
                  <a:pt x="41221" y="304843"/>
                </a:cubicBezTo>
                <a:lnTo>
                  <a:pt x="218121" y="0"/>
                </a:lnTo>
                <a:lnTo>
                  <a:pt x="4612325" y="0"/>
                </a:lnTo>
                <a:close/>
              </a:path>
            </a:pathLst>
          </a:custGeom>
          <a:solidFill>
            <a:schemeClr val="accent2">
              <a:alpha val="15000"/>
            </a:schemeClr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 userDrawn="1">
            <p:custDataLst>
              <p:tags r:id="rId4"/>
            </p:custDataLst>
          </p:nvPr>
        </p:nvSpPr>
        <p:spPr>
          <a:xfrm>
            <a:off x="8006011" y="27"/>
            <a:ext cx="3335655" cy="1668145"/>
          </a:xfrm>
          <a:custGeom>
            <a:avLst/>
            <a:gdLst>
              <a:gd name="connisteX0" fmla="*/ 3335118 w 46321"/>
              <a:gd name="connsiteY0" fmla="*/ 0 h 23173"/>
              <a:gd name="connisteX1" fmla="*/ 2460879 w 46321"/>
              <a:gd name="connsiteY1" fmla="*/ 1515947 h 23173"/>
              <a:gd name="connisteX2" fmla="*/ 2044442 w 46321"/>
              <a:gd name="connsiteY2" fmla="*/ 1627632 h 23173"/>
              <a:gd name="connisteX3" fmla="*/ 152448 w 46321"/>
              <a:gd name="connsiteY3" fmla="*/ 535298 h 23173"/>
              <a:gd name="connisteX4" fmla="*/ 40672 w 46321"/>
              <a:gd name="connsiteY4" fmla="*/ 119301 h 23173"/>
              <a:gd name="connisteX5" fmla="*/ 109325 w 46321"/>
              <a:gd name="connsiteY5" fmla="*/ 0 h 23173"/>
              <a:gd name="connisteX6" fmla="*/ 3335118 w 46321"/>
              <a:gd name="connsiteY6" fmla="*/ 0 h 2317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335128" h="1668524">
                <a:moveTo>
                  <a:pt x="3335119" y="0"/>
                </a:moveTo>
                <a:lnTo>
                  <a:pt x="2460879" y="1515947"/>
                </a:lnTo>
                <a:cubicBezTo>
                  <a:pt x="2376754" y="1661821"/>
                  <a:pt x="2190281" y="1711830"/>
                  <a:pt x="2044443" y="1627632"/>
                </a:cubicBezTo>
                <a:lnTo>
                  <a:pt x="152449" y="535299"/>
                </a:lnTo>
                <a:cubicBezTo>
                  <a:pt x="6812" y="451211"/>
                  <a:pt x="-43205" y="265057"/>
                  <a:pt x="40673" y="119302"/>
                </a:cubicBezTo>
                <a:lnTo>
                  <a:pt x="109326" y="0"/>
                </a:lnTo>
                <a:lnTo>
                  <a:pt x="3335119" y="0"/>
                </a:lnTo>
                <a:close/>
              </a:path>
            </a:pathLst>
          </a:custGeom>
          <a:solidFill>
            <a:schemeClr val="accent2">
              <a:alpha val="15000"/>
            </a:schemeClr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 userDrawn="1">
            <p:custDataLst>
              <p:tags r:id="rId5"/>
            </p:custDataLst>
          </p:nvPr>
        </p:nvSpPr>
        <p:spPr>
          <a:xfrm>
            <a:off x="8677967" y="0"/>
            <a:ext cx="2078355" cy="974725"/>
          </a:xfrm>
          <a:custGeom>
            <a:avLst/>
            <a:gdLst>
              <a:gd name="connisteX0" fmla="*/ 1603107 w 28873"/>
              <a:gd name="connsiteY0" fmla="*/ 822566 h 13538"/>
              <a:gd name="connisteX1" fmla="*/ 2078924 w 28873"/>
              <a:gd name="connsiteY1" fmla="*/ 0 h 13538"/>
              <a:gd name="connisteX2" fmla="*/ 1025024 w 28873"/>
              <a:gd name="connsiteY2" fmla="*/ 0 h 13538"/>
              <a:gd name="connisteX3" fmla="*/ 34235 w 28873"/>
              <a:gd name="connsiteY3" fmla="*/ 27 h 13538"/>
              <a:gd name="connisteX4" fmla="*/ 112260 w 28873"/>
              <a:gd name="connsiteY4" fmla="*/ 313492 h 13538"/>
              <a:gd name="connisteX5" fmla="*/ 1186863 w 28873"/>
              <a:gd name="connsiteY5" fmla="*/ 933913 h 13538"/>
              <a:gd name="connisteX6" fmla="*/ 1603107 w 28873"/>
              <a:gd name="connsiteY6" fmla="*/ 822566 h 13538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078925" h="974805">
                <a:moveTo>
                  <a:pt x="1603108" y="822567"/>
                </a:moveTo>
                <a:lnTo>
                  <a:pt x="2078925" y="0"/>
                </a:lnTo>
                <a:lnTo>
                  <a:pt x="1025024" y="0"/>
                </a:lnTo>
                <a:lnTo>
                  <a:pt x="34235" y="27"/>
                </a:lnTo>
                <a:cubicBezTo>
                  <a:pt x="-33202" y="107753"/>
                  <a:pt x="2185" y="249942"/>
                  <a:pt x="112261" y="313493"/>
                </a:cubicBezTo>
                <a:lnTo>
                  <a:pt x="1186864" y="933913"/>
                </a:lnTo>
                <a:cubicBezTo>
                  <a:pt x="1332564" y="1018029"/>
                  <a:pt x="1518855" y="968194"/>
                  <a:pt x="1603108" y="822567"/>
                </a:cubicBezTo>
                <a:close/>
              </a:path>
            </a:pathLst>
          </a:custGeom>
          <a:solidFill>
            <a:schemeClr val="accent2">
              <a:alpha val="15000"/>
            </a:schemeClr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1" name="图片 10"/>
          <p:cNvPicPr/>
          <p:nvPr userDrawn="1"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609600" y="1218565"/>
            <a:ext cx="3377565" cy="5029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pic>
      <p:sp>
        <p:nvSpPr>
          <p:cNvPr id="12" name="任意多边形 11"/>
          <p:cNvSpPr/>
          <p:nvPr userDrawn="1">
            <p:custDataLst>
              <p:tags r:id="rId8"/>
            </p:custDataLst>
          </p:nvPr>
        </p:nvSpPr>
        <p:spPr>
          <a:xfrm>
            <a:off x="3987799" y="1219197"/>
            <a:ext cx="7595235" cy="5029200"/>
          </a:xfrm>
          <a:custGeom>
            <a:avLst/>
            <a:gdLst>
              <a:gd name="connisteX0" fmla="*/ 0 w 105480"/>
              <a:gd name="connsiteY0" fmla="*/ 0 h 69850"/>
              <a:gd name="connisteX1" fmla="*/ 7391396 w 105480"/>
              <a:gd name="connsiteY1" fmla="*/ 0 h 69850"/>
              <a:gd name="connisteX2" fmla="*/ 7594604 w 105480"/>
              <a:gd name="connsiteY2" fmla="*/ 203197 h 69850"/>
              <a:gd name="connisteX3" fmla="*/ 7594604 w 105480"/>
              <a:gd name="connsiteY3" fmla="*/ 4826002 h 69850"/>
              <a:gd name="connisteX4" fmla="*/ 7391396 w 105480"/>
              <a:gd name="connsiteY4" fmla="*/ 5029200 h 69850"/>
              <a:gd name="connisteX5" fmla="*/ 0 w 105480"/>
              <a:gd name="connsiteY5" fmla="*/ 5029200 h 69850"/>
              <a:gd name="connisteX6" fmla="*/ 0 w 105480"/>
              <a:gd name="connsiteY6" fmla="*/ 0 h 6985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7594604" h="5029200">
                <a:moveTo>
                  <a:pt x="0" y="0"/>
                </a:moveTo>
                <a:lnTo>
                  <a:pt x="7391397" y="0"/>
                </a:lnTo>
                <a:cubicBezTo>
                  <a:pt x="7503630" y="0"/>
                  <a:pt x="7594604" y="90974"/>
                  <a:pt x="7594604" y="203198"/>
                </a:cubicBezTo>
                <a:lnTo>
                  <a:pt x="7594604" y="4826002"/>
                </a:lnTo>
                <a:cubicBezTo>
                  <a:pt x="7594604" y="4938226"/>
                  <a:pt x="7503630" y="5029200"/>
                  <a:pt x="7391397" y="5029200"/>
                </a:cubicBezTo>
                <a:lnTo>
                  <a:pt x="0" y="50292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>
            <p:custDataLst>
              <p:tags r:id="rId9"/>
            </p:custDataLst>
          </p:nvPr>
        </p:nvSpPr>
        <p:spPr>
          <a:xfrm>
            <a:off x="2997202" y="2743200"/>
            <a:ext cx="1866900" cy="1866900"/>
          </a:xfrm>
          <a:prstGeom prst="ellipse">
            <a:avLst/>
          </a:prstGeom>
          <a:solidFill>
            <a:schemeClr val="accent1"/>
          </a:solidFill>
          <a:ln w="47625">
            <a:solidFill>
              <a:schemeClr val="bg1"/>
            </a:solidFill>
            <a:prstDash val="solid"/>
            <a:headEnd type="none"/>
            <a:tailEnd type="none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3" hasCustomPrompt="1"/>
            <p:custDataLst>
              <p:tags r:id="rId13"/>
            </p:custDataLst>
          </p:nvPr>
        </p:nvSpPr>
        <p:spPr>
          <a:xfrm>
            <a:off x="3397252" y="3014420"/>
            <a:ext cx="1206496" cy="1350688"/>
          </a:xfrm>
          <a:noFill/>
        </p:spPr>
        <p:txBody>
          <a:bodyPr lIns="0" tIns="0" rIns="0" bIns="0" anchor="ctr">
            <a:noAutofit/>
          </a:bodyPr>
          <a:lstStyle>
            <a:lvl1pPr algn="ctr">
              <a:lnSpc>
                <a:spcPct val="109000"/>
              </a:lnSpc>
              <a:buNone/>
              <a:defRPr sz="6400" b="1">
                <a:solidFill>
                  <a:schemeClr val="bg1"/>
                </a:solidFill>
                <a:latin typeface="Microsoft YaHei UI" panose="020B0503020204020204" charset="-122"/>
                <a:ea typeface="Microsoft YaHei UI" panose="020B0503020204020204" charset="-122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  <p:sp>
        <p:nvSpPr>
          <p:cNvPr id="15" name="标题 14"/>
          <p:cNvSpPr>
            <a:spLocks noGrp="1"/>
          </p:cNvSpPr>
          <p:nvPr>
            <p:ph type="ctrTitle" idx="14" hasCustomPrompt="1"/>
            <p:custDataLst>
              <p:tags r:id="rId14"/>
            </p:custDataLst>
          </p:nvPr>
        </p:nvSpPr>
        <p:spPr>
          <a:xfrm>
            <a:off x="5537204" y="3124203"/>
            <a:ext cx="4851404" cy="1219197"/>
          </a:xfrm>
          <a:noFill/>
        </p:spPr>
        <p:txBody>
          <a:bodyPr lIns="0" tIns="0" rIns="0" bIns="0" anchor="ctr">
            <a:noAutofit/>
          </a:bodyPr>
          <a:lstStyle>
            <a:lvl1pPr algn="l">
              <a:lnSpc>
                <a:spcPct val="104000"/>
              </a:lnSpc>
              <a:buNone/>
              <a:defRPr sz="4800" b="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defRPr>
            </a:lvl1pPr>
          </a:lstStyle>
          <a:p>
            <a:r>
              <a:rPr lang="zh-CN" altLang="en-US" smtClean="0"/>
              <a:t>章节页的标题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-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矩形 9"/>
          <p:cNvSpPr/>
          <p:nvPr userDrawn="1">
            <p:custDataLst>
              <p:tags r:id="rId6"/>
            </p:custDataLst>
          </p:nvPr>
        </p:nvSpPr>
        <p:spPr>
          <a:xfrm>
            <a:off x="11684002" y="0"/>
            <a:ext cx="508000" cy="508000"/>
          </a:xfrm>
          <a:prstGeom prst="rect">
            <a:avLst/>
          </a:prstGeom>
          <a:solidFill>
            <a:schemeClr val="accent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 userDrawn="1">
            <p:custDataLst>
              <p:tags r:id="rId7"/>
            </p:custDataLst>
          </p:nvPr>
        </p:nvSpPr>
        <p:spPr>
          <a:xfrm>
            <a:off x="0" y="0"/>
            <a:ext cx="6096000" cy="6858000"/>
          </a:xfrm>
          <a:custGeom>
            <a:avLst/>
            <a:gdLst>
              <a:gd name="connisteX0" fmla="*/ 0 w 84666"/>
              <a:gd name="connsiteY0" fmla="*/ 0 h 95250"/>
              <a:gd name="connisteX1" fmla="*/ 6096003 w 84666"/>
              <a:gd name="connsiteY1" fmla="*/ 0 h 95250"/>
              <a:gd name="connisteX2" fmla="*/ 4310060 w 84666"/>
              <a:gd name="connsiteY2" fmla="*/ 6858000 h 95250"/>
              <a:gd name="connisteX3" fmla="*/ 0 w 84666"/>
              <a:gd name="connsiteY3" fmla="*/ 6858000 h 95250"/>
              <a:gd name="connisteX4" fmla="*/ 0 w 84666"/>
              <a:gd name="connsiteY4" fmla="*/ 0 h 9525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pathLst>
              <a:path w="6096003" h="6858000">
                <a:moveTo>
                  <a:pt x="0" y="0"/>
                </a:moveTo>
                <a:lnTo>
                  <a:pt x="6096003" y="0"/>
                </a:lnTo>
                <a:lnTo>
                  <a:pt x="431006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 userDrawn="1">
            <p:custDataLst>
              <p:tags r:id="rId8"/>
            </p:custDataLst>
          </p:nvPr>
        </p:nvSpPr>
        <p:spPr>
          <a:xfrm>
            <a:off x="0" y="4114772"/>
            <a:ext cx="3077210" cy="2743200"/>
          </a:xfrm>
          <a:custGeom>
            <a:avLst/>
            <a:gdLst>
              <a:gd name="connisteX0" fmla="*/ 2930487 w 42741"/>
              <a:gd name="connsiteY0" fmla="*/ 1776020 h 38100"/>
              <a:gd name="connisteX1" fmla="*/ 3036722 w 42741"/>
              <a:gd name="connsiteY1" fmla="*/ 2188652 h 38100"/>
              <a:gd name="connisteX2" fmla="*/ 2717770 w 42741"/>
              <a:gd name="connsiteY2" fmla="*/ 2743209 h 38100"/>
              <a:gd name="connisteX3" fmla="*/ 0 w 42741"/>
              <a:gd name="connsiteY3" fmla="*/ 2743209 h 38100"/>
              <a:gd name="connisteX4" fmla="*/ 0 w 42741"/>
              <a:gd name="connsiteY4" fmla="*/ 0 h 38100"/>
              <a:gd name="connisteX5" fmla="*/ 2930487 w 42741"/>
              <a:gd name="connsiteY5" fmla="*/ 1776020 h 381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pathLst>
              <a:path w="3077358" h="2743209">
                <a:moveTo>
                  <a:pt x="2930487" y="1776021"/>
                </a:moveTo>
                <a:cubicBezTo>
                  <a:pt x="3072119" y="1861856"/>
                  <a:pt x="3119302" y="2045092"/>
                  <a:pt x="3036722" y="2188653"/>
                </a:cubicBezTo>
                <a:lnTo>
                  <a:pt x="2717771" y="2743209"/>
                </a:lnTo>
                <a:lnTo>
                  <a:pt x="0" y="2743209"/>
                </a:lnTo>
                <a:lnTo>
                  <a:pt x="0" y="0"/>
                </a:lnTo>
                <a:lnTo>
                  <a:pt x="2930487" y="1776021"/>
                </a:lnTo>
                <a:close/>
              </a:path>
            </a:pathLst>
          </a:custGeom>
          <a:solidFill>
            <a:schemeClr val="accent2">
              <a:alpha val="15000"/>
            </a:schemeClr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 userDrawn="1">
            <p:custDataLst>
              <p:tags r:id="rId9"/>
            </p:custDataLst>
          </p:nvPr>
        </p:nvSpPr>
        <p:spPr>
          <a:xfrm>
            <a:off x="0" y="4904412"/>
            <a:ext cx="2380615" cy="1953895"/>
          </a:xfrm>
          <a:custGeom>
            <a:avLst/>
            <a:gdLst>
              <a:gd name="connisteX0" fmla="*/ 0 w 33071"/>
              <a:gd name="connsiteY0" fmla="*/ 99422 h 27133"/>
              <a:gd name="connisteX1" fmla="*/ 0 w 33071"/>
              <a:gd name="connsiteY1" fmla="*/ 1953588 h 27133"/>
              <a:gd name="connisteX2" fmla="*/ 2133596 w 33071"/>
              <a:gd name="connsiteY2" fmla="*/ 1953588 h 27133"/>
              <a:gd name="connisteX3" fmla="*/ 2341001 w 33071"/>
              <a:gd name="connsiteY3" fmla="*/ 1590150 h 27133"/>
              <a:gd name="connisteX4" fmla="*/ 2228676 w 33071"/>
              <a:gd name="connsiteY4" fmla="*/ 1175113 h 27133"/>
              <a:gd name="connisteX5" fmla="*/ 231142 w 33071"/>
              <a:gd name="connsiteY5" fmla="*/ 21845 h 27133"/>
              <a:gd name="connisteX6" fmla="*/ 0 w 33071"/>
              <a:gd name="connsiteY6" fmla="*/ 99422 h 2713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381125" h="1953597">
                <a:moveTo>
                  <a:pt x="0" y="99423"/>
                </a:moveTo>
                <a:lnTo>
                  <a:pt x="0" y="1953588"/>
                </a:lnTo>
                <a:lnTo>
                  <a:pt x="2133597" y="1953588"/>
                </a:lnTo>
                <a:lnTo>
                  <a:pt x="2341001" y="1590151"/>
                </a:lnTo>
                <a:cubicBezTo>
                  <a:pt x="2424138" y="1444469"/>
                  <a:pt x="2373938" y="1258982"/>
                  <a:pt x="2228676" y="1175114"/>
                </a:cubicBezTo>
                <a:lnTo>
                  <a:pt x="231142" y="21845"/>
                </a:lnTo>
                <a:cubicBezTo>
                  <a:pt x="146441" y="-27066"/>
                  <a:pt x="38048" y="9318"/>
                  <a:pt x="0" y="99423"/>
                </a:cubicBezTo>
                <a:close/>
              </a:path>
            </a:pathLst>
          </a:custGeom>
          <a:solidFill>
            <a:schemeClr val="accent2">
              <a:alpha val="15000"/>
            </a:schemeClr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 userDrawn="1">
            <p:custDataLst>
              <p:tags r:id="rId10"/>
            </p:custDataLst>
          </p:nvPr>
        </p:nvSpPr>
        <p:spPr>
          <a:xfrm>
            <a:off x="0" y="5638803"/>
            <a:ext cx="1688465" cy="1219200"/>
          </a:xfrm>
          <a:custGeom>
            <a:avLst/>
            <a:gdLst>
              <a:gd name="connisteX0" fmla="*/ 1536932 w 23459"/>
              <a:gd name="connsiteY0" fmla="*/ 625870 h 16933"/>
              <a:gd name="connisteX1" fmla="*/ 1646706 w 23459"/>
              <a:gd name="connsiteY1" fmla="*/ 1043842 h 16933"/>
              <a:gd name="connisteX2" fmla="*/ 1542949 w 23459"/>
              <a:gd name="connsiteY2" fmla="*/ 1219196 h 16933"/>
              <a:gd name="connisteX3" fmla="*/ 0 w 23459"/>
              <a:gd name="connsiteY3" fmla="*/ 1219196 h 16933"/>
              <a:gd name="connisteX4" fmla="*/ 0 w 23459"/>
              <a:gd name="connsiteY4" fmla="*/ 326230 h 16933"/>
              <a:gd name="connisteX5" fmla="*/ 111291 w 23459"/>
              <a:gd name="connsiteY5" fmla="*/ 145023 h 16933"/>
              <a:gd name="connisteX6" fmla="*/ 522707 w 23459"/>
              <a:gd name="connsiteY6" fmla="*/ 40773 h 16933"/>
              <a:gd name="connisteX7" fmla="*/ 1536932 w 23459"/>
              <a:gd name="connsiteY7" fmla="*/ 625870 h 1693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pathLst>
              <a:path w="1689098" h="1219197">
                <a:moveTo>
                  <a:pt x="1536933" y="625870"/>
                </a:moveTo>
                <a:cubicBezTo>
                  <a:pt x="1683511" y="710425"/>
                  <a:pt x="1732843" y="898261"/>
                  <a:pt x="1646706" y="1043842"/>
                </a:cubicBezTo>
                <a:lnTo>
                  <a:pt x="1542949" y="1219197"/>
                </a:lnTo>
                <a:lnTo>
                  <a:pt x="0" y="1219197"/>
                </a:lnTo>
                <a:lnTo>
                  <a:pt x="0" y="326230"/>
                </a:lnTo>
                <a:lnTo>
                  <a:pt x="111292" y="145024"/>
                </a:lnTo>
                <a:cubicBezTo>
                  <a:pt x="197520" y="4645"/>
                  <a:pt x="379951" y="-41587"/>
                  <a:pt x="522708" y="40773"/>
                </a:cubicBezTo>
                <a:lnTo>
                  <a:pt x="1536933" y="625870"/>
                </a:lnTo>
                <a:close/>
              </a:path>
            </a:pathLst>
          </a:custGeom>
          <a:solidFill>
            <a:schemeClr val="accent2">
              <a:alpha val="15000"/>
            </a:schemeClr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副标题 7"/>
          <p:cNvSpPr>
            <a:spLocks noGrp="1"/>
          </p:cNvSpPr>
          <p:nvPr>
            <p:ph type="subTitle" idx="13" hasCustomPrompt="1"/>
            <p:custDataLst>
              <p:tags r:id="rId12"/>
            </p:custDataLst>
          </p:nvPr>
        </p:nvSpPr>
        <p:spPr>
          <a:xfrm>
            <a:off x="6730999" y="2692396"/>
            <a:ext cx="4394204" cy="457200"/>
          </a:xfrm>
          <a:noFill/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25000"/>
              </a:lnSpc>
              <a:buNone/>
              <a:defRPr sz="2400" b="0">
                <a:solidFill>
                  <a:schemeClr val="accent1"/>
                </a:solidFill>
                <a:latin typeface="Microsoft YaHei UI" panose="020B0503020204020204" charset="-122"/>
                <a:ea typeface="Microsoft YaHei UI" panose="020B050302020402020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THE END</a:t>
            </a:r>
            <a:endParaRPr lang="zh-CN" altLang="en-US" smtClean="0"/>
          </a:p>
        </p:txBody>
      </p:sp>
      <p:sp>
        <p:nvSpPr>
          <p:cNvPr id="9" name="标题 8"/>
          <p:cNvSpPr>
            <a:spLocks noGrp="1"/>
          </p:cNvSpPr>
          <p:nvPr>
            <p:ph type="ctrTitle" idx="14" hasCustomPrompt="1"/>
            <p:custDataLst>
              <p:tags r:id="rId13"/>
            </p:custDataLst>
          </p:nvPr>
        </p:nvSpPr>
        <p:spPr>
          <a:xfrm>
            <a:off x="6603998" y="3149596"/>
            <a:ext cx="4521196" cy="1015999"/>
          </a:xfrm>
          <a:noFill/>
        </p:spPr>
        <p:txBody>
          <a:bodyPr lIns="0" tIns="0" rIns="0" bIns="0" anchor="t">
            <a:noAutofit/>
          </a:bodyPr>
          <a:lstStyle>
            <a:lvl1pPr algn="r">
              <a:lnSpc>
                <a:spcPct val="104000"/>
              </a:lnSpc>
              <a:buNone/>
              <a:defRPr sz="6400" b="1">
                <a:solidFill>
                  <a:schemeClr val="accent1"/>
                </a:solidFill>
                <a:latin typeface="Microsoft YaHei UI" panose="020B0503020204020204" charset="-122"/>
                <a:ea typeface="Microsoft YaHei UI" panose="020B0503020204020204" charset="-122"/>
              </a:defRPr>
            </a:lvl1pPr>
          </a:lstStyle>
          <a:p>
            <a:r>
              <a:rPr lang="zh-CN" altLang="en-US" smtClean="0"/>
              <a:t>谢谢观看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330" y="1429385"/>
            <a:ext cx="1096835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单击此处编辑副标题</a:t>
            </a:r>
            <a:endParaRPr lang="en-US" altLang="zh-CN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0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92.xml"/><Relationship Id="rId18" Type="http://schemas.openxmlformats.org/officeDocument/2006/relationships/tags" Target="../tags/tag91.xml"/><Relationship Id="rId17" Type="http://schemas.openxmlformats.org/officeDocument/2006/relationships/tags" Target="../tags/tag90.xml"/><Relationship Id="rId16" Type="http://schemas.openxmlformats.org/officeDocument/2006/relationships/tags" Target="../tags/tag89.xml"/><Relationship Id="rId15" Type="http://schemas.openxmlformats.org/officeDocument/2006/relationships/tags" Target="../tags/tag88.xml"/><Relationship Id="rId14" Type="http://schemas.openxmlformats.org/officeDocument/2006/relationships/tags" Target="../tags/tag87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9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tags" Target="../tags/tag96.xml"/><Relationship Id="rId3" Type="http://schemas.openxmlformats.org/officeDocument/2006/relationships/tags" Target="../tags/tag95.xml"/><Relationship Id="rId2" Type="http://schemas.openxmlformats.org/officeDocument/2006/relationships/tags" Target="../tags/tag94.xml"/><Relationship Id="rId1" Type="http://schemas.openxmlformats.org/officeDocument/2006/relationships/tags" Target="../tags/tag93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89.xml"/><Relationship Id="rId2" Type="http://schemas.openxmlformats.org/officeDocument/2006/relationships/tags" Target="../tags/tag188.xml"/><Relationship Id="rId1" Type="http://schemas.openxmlformats.org/officeDocument/2006/relationships/tags" Target="../tags/tag187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8.xml"/><Relationship Id="rId7" Type="http://schemas.openxmlformats.org/officeDocument/2006/relationships/tags" Target="../tags/tag196.xml"/><Relationship Id="rId6" Type="http://schemas.openxmlformats.org/officeDocument/2006/relationships/tags" Target="../tags/tag195.xml"/><Relationship Id="rId5" Type="http://schemas.openxmlformats.org/officeDocument/2006/relationships/tags" Target="../tags/tag194.xml"/><Relationship Id="rId4" Type="http://schemas.openxmlformats.org/officeDocument/2006/relationships/tags" Target="../tags/tag193.xml"/><Relationship Id="rId3" Type="http://schemas.openxmlformats.org/officeDocument/2006/relationships/tags" Target="../tags/tag192.xml"/><Relationship Id="rId2" Type="http://schemas.openxmlformats.org/officeDocument/2006/relationships/tags" Target="../tags/tag191.xml"/><Relationship Id="rId1" Type="http://schemas.openxmlformats.org/officeDocument/2006/relationships/tags" Target="../tags/tag190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204.xml"/><Relationship Id="rId8" Type="http://schemas.openxmlformats.org/officeDocument/2006/relationships/tags" Target="../tags/tag203.xml"/><Relationship Id="rId7" Type="http://schemas.openxmlformats.org/officeDocument/2006/relationships/tags" Target="../tags/tag202.xml"/><Relationship Id="rId6" Type="http://schemas.openxmlformats.org/officeDocument/2006/relationships/tags" Target="../tags/tag201.xml"/><Relationship Id="rId5" Type="http://schemas.openxmlformats.org/officeDocument/2006/relationships/tags" Target="../tags/tag200.xml"/><Relationship Id="rId4" Type="http://schemas.openxmlformats.org/officeDocument/2006/relationships/tags" Target="../tags/tag199.xml"/><Relationship Id="rId3" Type="http://schemas.openxmlformats.org/officeDocument/2006/relationships/image" Target="../media/image26.png"/><Relationship Id="rId2" Type="http://schemas.openxmlformats.org/officeDocument/2006/relationships/tags" Target="../tags/tag198.xml"/><Relationship Id="rId14" Type="http://schemas.openxmlformats.org/officeDocument/2006/relationships/slideLayout" Target="../slideLayouts/slideLayout18.xml"/><Relationship Id="rId13" Type="http://schemas.openxmlformats.org/officeDocument/2006/relationships/tags" Target="../tags/tag208.xml"/><Relationship Id="rId12" Type="http://schemas.openxmlformats.org/officeDocument/2006/relationships/tags" Target="../tags/tag207.xml"/><Relationship Id="rId11" Type="http://schemas.openxmlformats.org/officeDocument/2006/relationships/tags" Target="../tags/tag206.xml"/><Relationship Id="rId10" Type="http://schemas.openxmlformats.org/officeDocument/2006/relationships/tags" Target="../tags/tag205.xml"/><Relationship Id="rId1" Type="http://schemas.openxmlformats.org/officeDocument/2006/relationships/tags" Target="../tags/tag197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12.xml"/><Relationship Id="rId3" Type="http://schemas.openxmlformats.org/officeDocument/2006/relationships/tags" Target="../tags/tag211.xml"/><Relationship Id="rId2" Type="http://schemas.openxmlformats.org/officeDocument/2006/relationships/tags" Target="../tags/tag210.xml"/><Relationship Id="rId1" Type="http://schemas.openxmlformats.org/officeDocument/2006/relationships/tags" Target="../tags/tag209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19.xml"/><Relationship Id="rId8" Type="http://schemas.openxmlformats.org/officeDocument/2006/relationships/image" Target="../media/image28.png"/><Relationship Id="rId7" Type="http://schemas.openxmlformats.org/officeDocument/2006/relationships/tags" Target="../tags/tag218.xml"/><Relationship Id="rId6" Type="http://schemas.openxmlformats.org/officeDocument/2006/relationships/image" Target="../media/image27.png"/><Relationship Id="rId5" Type="http://schemas.openxmlformats.org/officeDocument/2006/relationships/tags" Target="../tags/tag217.xml"/><Relationship Id="rId4" Type="http://schemas.openxmlformats.org/officeDocument/2006/relationships/tags" Target="../tags/tag216.xml"/><Relationship Id="rId3" Type="http://schemas.openxmlformats.org/officeDocument/2006/relationships/tags" Target="../tags/tag215.xml"/><Relationship Id="rId2" Type="http://schemas.openxmlformats.org/officeDocument/2006/relationships/tags" Target="../tags/tag214.xml"/><Relationship Id="rId14" Type="http://schemas.openxmlformats.org/officeDocument/2006/relationships/slideLayout" Target="../slideLayouts/slideLayout24.xml"/><Relationship Id="rId13" Type="http://schemas.openxmlformats.org/officeDocument/2006/relationships/tags" Target="../tags/tag222.xml"/><Relationship Id="rId12" Type="http://schemas.openxmlformats.org/officeDocument/2006/relationships/image" Target="../media/image29.png"/><Relationship Id="rId11" Type="http://schemas.openxmlformats.org/officeDocument/2006/relationships/tags" Target="../tags/tag221.xml"/><Relationship Id="rId10" Type="http://schemas.openxmlformats.org/officeDocument/2006/relationships/tags" Target="../tags/tag220.xml"/><Relationship Id="rId1" Type="http://schemas.openxmlformats.org/officeDocument/2006/relationships/tags" Target="../tags/tag213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225.xml"/><Relationship Id="rId2" Type="http://schemas.openxmlformats.org/officeDocument/2006/relationships/tags" Target="../tags/tag224.xml"/><Relationship Id="rId1" Type="http://schemas.openxmlformats.org/officeDocument/2006/relationships/tags" Target="../tags/tag223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32.xml"/><Relationship Id="rId8" Type="http://schemas.openxmlformats.org/officeDocument/2006/relationships/tags" Target="../tags/tag231.xml"/><Relationship Id="rId7" Type="http://schemas.openxmlformats.org/officeDocument/2006/relationships/tags" Target="../tags/tag230.xml"/><Relationship Id="rId6" Type="http://schemas.openxmlformats.org/officeDocument/2006/relationships/tags" Target="../tags/tag229.xml"/><Relationship Id="rId5" Type="http://schemas.openxmlformats.org/officeDocument/2006/relationships/tags" Target="../tags/tag228.xml"/><Relationship Id="rId4" Type="http://schemas.openxmlformats.org/officeDocument/2006/relationships/tags" Target="../tags/tag227.xml"/><Relationship Id="rId3" Type="http://schemas.openxmlformats.org/officeDocument/2006/relationships/image" Target="../media/image21.png"/><Relationship Id="rId2" Type="http://schemas.openxmlformats.org/officeDocument/2006/relationships/image" Target="../media/image30.png"/><Relationship Id="rId13" Type="http://schemas.openxmlformats.org/officeDocument/2006/relationships/slideLayout" Target="../slideLayouts/slideLayout18.xml"/><Relationship Id="rId12" Type="http://schemas.openxmlformats.org/officeDocument/2006/relationships/tags" Target="../tags/tag235.xml"/><Relationship Id="rId11" Type="http://schemas.openxmlformats.org/officeDocument/2006/relationships/tags" Target="../tags/tag234.xml"/><Relationship Id="rId10" Type="http://schemas.openxmlformats.org/officeDocument/2006/relationships/tags" Target="../tags/tag233.xml"/><Relationship Id="rId1" Type="http://schemas.openxmlformats.org/officeDocument/2006/relationships/tags" Target="../tags/tag226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244.xml"/><Relationship Id="rId8" Type="http://schemas.openxmlformats.org/officeDocument/2006/relationships/tags" Target="../tags/tag243.xml"/><Relationship Id="rId7" Type="http://schemas.openxmlformats.org/officeDocument/2006/relationships/tags" Target="../tags/tag242.xml"/><Relationship Id="rId6" Type="http://schemas.openxmlformats.org/officeDocument/2006/relationships/tags" Target="../tags/tag241.xml"/><Relationship Id="rId5" Type="http://schemas.openxmlformats.org/officeDocument/2006/relationships/tags" Target="../tags/tag240.xml"/><Relationship Id="rId4" Type="http://schemas.openxmlformats.org/officeDocument/2006/relationships/tags" Target="../tags/tag239.xml"/><Relationship Id="rId3" Type="http://schemas.openxmlformats.org/officeDocument/2006/relationships/tags" Target="../tags/tag238.xml"/><Relationship Id="rId2" Type="http://schemas.openxmlformats.org/officeDocument/2006/relationships/tags" Target="../tags/tag237.xml"/><Relationship Id="rId16" Type="http://schemas.openxmlformats.org/officeDocument/2006/relationships/slideLayout" Target="../slideLayouts/slideLayout18.xml"/><Relationship Id="rId15" Type="http://schemas.openxmlformats.org/officeDocument/2006/relationships/tags" Target="../tags/tag248.xml"/><Relationship Id="rId14" Type="http://schemas.openxmlformats.org/officeDocument/2006/relationships/image" Target="../media/image21.png"/><Relationship Id="rId13" Type="http://schemas.openxmlformats.org/officeDocument/2006/relationships/image" Target="../media/image31.png"/><Relationship Id="rId12" Type="http://schemas.openxmlformats.org/officeDocument/2006/relationships/tags" Target="../tags/tag247.xml"/><Relationship Id="rId11" Type="http://schemas.openxmlformats.org/officeDocument/2006/relationships/tags" Target="../tags/tag246.xml"/><Relationship Id="rId10" Type="http://schemas.openxmlformats.org/officeDocument/2006/relationships/tags" Target="../tags/tag245.xml"/><Relationship Id="rId1" Type="http://schemas.openxmlformats.org/officeDocument/2006/relationships/tags" Target="../tags/tag236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3.xml"/><Relationship Id="rId3" Type="http://schemas.openxmlformats.org/officeDocument/2006/relationships/tags" Target="../tags/tag251.xml"/><Relationship Id="rId2" Type="http://schemas.openxmlformats.org/officeDocument/2006/relationships/tags" Target="../tags/tag250.xml"/><Relationship Id="rId1" Type="http://schemas.openxmlformats.org/officeDocument/2006/relationships/tags" Target="../tags/tag249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05.xml"/><Relationship Id="rId8" Type="http://schemas.openxmlformats.org/officeDocument/2006/relationships/tags" Target="../tags/tag104.xml"/><Relationship Id="rId7" Type="http://schemas.openxmlformats.org/officeDocument/2006/relationships/tags" Target="../tags/tag103.xml"/><Relationship Id="rId6" Type="http://schemas.openxmlformats.org/officeDocument/2006/relationships/tags" Target="../tags/tag102.xml"/><Relationship Id="rId5" Type="http://schemas.openxmlformats.org/officeDocument/2006/relationships/tags" Target="../tags/tag101.xml"/><Relationship Id="rId4" Type="http://schemas.openxmlformats.org/officeDocument/2006/relationships/tags" Target="../tags/tag100.xml"/><Relationship Id="rId3" Type="http://schemas.openxmlformats.org/officeDocument/2006/relationships/tags" Target="../tags/tag99.xml"/><Relationship Id="rId2" Type="http://schemas.openxmlformats.org/officeDocument/2006/relationships/tags" Target="../tags/tag98.xml"/><Relationship Id="rId16" Type="http://schemas.openxmlformats.org/officeDocument/2006/relationships/slideLayout" Target="../slideLayouts/slideLayout14.xml"/><Relationship Id="rId15" Type="http://schemas.openxmlformats.org/officeDocument/2006/relationships/tags" Target="../tags/tag111.xml"/><Relationship Id="rId14" Type="http://schemas.openxmlformats.org/officeDocument/2006/relationships/tags" Target="../tags/tag110.xml"/><Relationship Id="rId13" Type="http://schemas.openxmlformats.org/officeDocument/2006/relationships/tags" Target="../tags/tag109.xml"/><Relationship Id="rId12" Type="http://schemas.openxmlformats.org/officeDocument/2006/relationships/tags" Target="../tags/tag108.xml"/><Relationship Id="rId11" Type="http://schemas.openxmlformats.org/officeDocument/2006/relationships/tags" Target="../tags/tag107.xml"/><Relationship Id="rId10" Type="http://schemas.openxmlformats.org/officeDocument/2006/relationships/tags" Target="../tags/tag106.xml"/><Relationship Id="rId1" Type="http://schemas.openxmlformats.org/officeDocument/2006/relationships/tags" Target="../tags/tag97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14.xml"/><Relationship Id="rId2" Type="http://schemas.openxmlformats.org/officeDocument/2006/relationships/tags" Target="../tags/tag113.xml"/><Relationship Id="rId1" Type="http://schemas.openxmlformats.org/officeDocument/2006/relationships/tags" Target="../tags/tag11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21.xml"/><Relationship Id="rId8" Type="http://schemas.openxmlformats.org/officeDocument/2006/relationships/tags" Target="../tags/tag120.xml"/><Relationship Id="rId7" Type="http://schemas.openxmlformats.org/officeDocument/2006/relationships/image" Target="../media/image5.svg"/><Relationship Id="rId6" Type="http://schemas.openxmlformats.org/officeDocument/2006/relationships/image" Target="../media/image4.png"/><Relationship Id="rId5" Type="http://schemas.openxmlformats.org/officeDocument/2006/relationships/tags" Target="../tags/tag119.xml"/><Relationship Id="rId4" Type="http://schemas.openxmlformats.org/officeDocument/2006/relationships/tags" Target="../tags/tag118.xml"/><Relationship Id="rId3" Type="http://schemas.openxmlformats.org/officeDocument/2006/relationships/tags" Target="../tags/tag117.xml"/><Relationship Id="rId29" Type="http://schemas.openxmlformats.org/officeDocument/2006/relationships/slideLayout" Target="../slideLayouts/slideLayout18.xml"/><Relationship Id="rId28" Type="http://schemas.openxmlformats.org/officeDocument/2006/relationships/tags" Target="../tags/tag134.xml"/><Relationship Id="rId27" Type="http://schemas.openxmlformats.org/officeDocument/2006/relationships/tags" Target="../tags/tag133.xml"/><Relationship Id="rId26" Type="http://schemas.openxmlformats.org/officeDocument/2006/relationships/tags" Target="../tags/tag132.xml"/><Relationship Id="rId25" Type="http://schemas.openxmlformats.org/officeDocument/2006/relationships/image" Target="../media/image11.svg"/><Relationship Id="rId24" Type="http://schemas.openxmlformats.org/officeDocument/2006/relationships/image" Target="../media/image10.png"/><Relationship Id="rId23" Type="http://schemas.openxmlformats.org/officeDocument/2006/relationships/tags" Target="../tags/tag131.xml"/><Relationship Id="rId22" Type="http://schemas.openxmlformats.org/officeDocument/2006/relationships/tags" Target="../tags/tag130.xml"/><Relationship Id="rId21" Type="http://schemas.openxmlformats.org/officeDocument/2006/relationships/tags" Target="../tags/tag129.xml"/><Relationship Id="rId20" Type="http://schemas.openxmlformats.org/officeDocument/2006/relationships/tags" Target="../tags/tag128.xml"/><Relationship Id="rId2" Type="http://schemas.openxmlformats.org/officeDocument/2006/relationships/tags" Target="../tags/tag116.xml"/><Relationship Id="rId19" Type="http://schemas.openxmlformats.org/officeDocument/2006/relationships/image" Target="../media/image9.svg"/><Relationship Id="rId18" Type="http://schemas.openxmlformats.org/officeDocument/2006/relationships/image" Target="../media/image8.png"/><Relationship Id="rId17" Type="http://schemas.openxmlformats.org/officeDocument/2006/relationships/tags" Target="../tags/tag127.xml"/><Relationship Id="rId16" Type="http://schemas.openxmlformats.org/officeDocument/2006/relationships/tags" Target="../tags/tag126.xml"/><Relationship Id="rId15" Type="http://schemas.openxmlformats.org/officeDocument/2006/relationships/tags" Target="../tags/tag125.xml"/><Relationship Id="rId14" Type="http://schemas.openxmlformats.org/officeDocument/2006/relationships/tags" Target="../tags/tag124.xml"/><Relationship Id="rId13" Type="http://schemas.openxmlformats.org/officeDocument/2006/relationships/image" Target="../media/image7.svg"/><Relationship Id="rId12" Type="http://schemas.openxmlformats.org/officeDocument/2006/relationships/image" Target="../media/image6.png"/><Relationship Id="rId11" Type="http://schemas.openxmlformats.org/officeDocument/2006/relationships/tags" Target="../tags/tag123.xml"/><Relationship Id="rId10" Type="http://schemas.openxmlformats.org/officeDocument/2006/relationships/tags" Target="../tags/tag122.xml"/><Relationship Id="rId1" Type="http://schemas.openxmlformats.org/officeDocument/2006/relationships/tags" Target="../tags/tag115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37.xml"/><Relationship Id="rId2" Type="http://schemas.openxmlformats.org/officeDocument/2006/relationships/tags" Target="../tags/tag136.xml"/><Relationship Id="rId1" Type="http://schemas.openxmlformats.org/officeDocument/2006/relationships/tags" Target="../tags/tag135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146.xml"/><Relationship Id="rId8" Type="http://schemas.openxmlformats.org/officeDocument/2006/relationships/tags" Target="../tags/tag145.xml"/><Relationship Id="rId7" Type="http://schemas.openxmlformats.org/officeDocument/2006/relationships/tags" Target="../tags/tag144.xml"/><Relationship Id="rId6" Type="http://schemas.openxmlformats.org/officeDocument/2006/relationships/tags" Target="../tags/tag143.xml"/><Relationship Id="rId5" Type="http://schemas.openxmlformats.org/officeDocument/2006/relationships/tags" Target="../tags/tag142.xml"/><Relationship Id="rId4" Type="http://schemas.openxmlformats.org/officeDocument/2006/relationships/tags" Target="../tags/tag141.xml"/><Relationship Id="rId3" Type="http://schemas.openxmlformats.org/officeDocument/2006/relationships/tags" Target="../tags/tag140.xml"/><Relationship Id="rId2" Type="http://schemas.openxmlformats.org/officeDocument/2006/relationships/tags" Target="../tags/tag139.xml"/><Relationship Id="rId13" Type="http://schemas.openxmlformats.org/officeDocument/2006/relationships/slideLayout" Target="../slideLayouts/slideLayout18.xml"/><Relationship Id="rId12" Type="http://schemas.openxmlformats.org/officeDocument/2006/relationships/tags" Target="../tags/tag148.xml"/><Relationship Id="rId11" Type="http://schemas.openxmlformats.org/officeDocument/2006/relationships/image" Target="../media/image12.png"/><Relationship Id="rId10" Type="http://schemas.openxmlformats.org/officeDocument/2006/relationships/tags" Target="../tags/tag147.xml"/><Relationship Id="rId1" Type="http://schemas.openxmlformats.org/officeDocument/2006/relationships/tags" Target="../tags/tag138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154.xml"/><Relationship Id="rId8" Type="http://schemas.openxmlformats.org/officeDocument/2006/relationships/tags" Target="../tags/tag153.xml"/><Relationship Id="rId7" Type="http://schemas.openxmlformats.org/officeDocument/2006/relationships/image" Target="../media/image5.svg"/><Relationship Id="rId6" Type="http://schemas.openxmlformats.org/officeDocument/2006/relationships/image" Target="../media/image14.png"/><Relationship Id="rId5" Type="http://schemas.openxmlformats.org/officeDocument/2006/relationships/tags" Target="../tags/tag152.xml"/><Relationship Id="rId4" Type="http://schemas.openxmlformats.org/officeDocument/2006/relationships/tags" Target="../tags/tag151.xml"/><Relationship Id="rId3" Type="http://schemas.openxmlformats.org/officeDocument/2006/relationships/image" Target="../media/image13.png"/><Relationship Id="rId26" Type="http://schemas.openxmlformats.org/officeDocument/2006/relationships/slideLayout" Target="../slideLayouts/slideLayout18.xml"/><Relationship Id="rId25" Type="http://schemas.openxmlformats.org/officeDocument/2006/relationships/tags" Target="../tags/tag164.xml"/><Relationship Id="rId24" Type="http://schemas.openxmlformats.org/officeDocument/2006/relationships/tags" Target="../tags/tag163.xml"/><Relationship Id="rId23" Type="http://schemas.openxmlformats.org/officeDocument/2006/relationships/image" Target="../media/image11.svg"/><Relationship Id="rId22" Type="http://schemas.openxmlformats.org/officeDocument/2006/relationships/image" Target="../media/image19.png"/><Relationship Id="rId21" Type="http://schemas.openxmlformats.org/officeDocument/2006/relationships/tags" Target="../tags/tag162.xml"/><Relationship Id="rId20" Type="http://schemas.openxmlformats.org/officeDocument/2006/relationships/tags" Target="../tags/tag161.xml"/><Relationship Id="rId2" Type="http://schemas.openxmlformats.org/officeDocument/2006/relationships/tags" Target="../tags/tag150.xml"/><Relationship Id="rId19" Type="http://schemas.openxmlformats.org/officeDocument/2006/relationships/tags" Target="../tags/tag160.xml"/><Relationship Id="rId18" Type="http://schemas.openxmlformats.org/officeDocument/2006/relationships/tags" Target="../tags/tag159.xml"/><Relationship Id="rId17" Type="http://schemas.openxmlformats.org/officeDocument/2006/relationships/image" Target="../media/image18.svg"/><Relationship Id="rId16" Type="http://schemas.openxmlformats.org/officeDocument/2006/relationships/image" Target="../media/image17.png"/><Relationship Id="rId15" Type="http://schemas.openxmlformats.org/officeDocument/2006/relationships/tags" Target="../tags/tag158.xml"/><Relationship Id="rId14" Type="http://schemas.openxmlformats.org/officeDocument/2006/relationships/tags" Target="../tags/tag157.xml"/><Relationship Id="rId13" Type="http://schemas.openxmlformats.org/officeDocument/2006/relationships/tags" Target="../tags/tag156.xml"/><Relationship Id="rId12" Type="http://schemas.openxmlformats.org/officeDocument/2006/relationships/image" Target="../media/image16.svg"/><Relationship Id="rId11" Type="http://schemas.openxmlformats.org/officeDocument/2006/relationships/image" Target="../media/image15.png"/><Relationship Id="rId10" Type="http://schemas.openxmlformats.org/officeDocument/2006/relationships/tags" Target="../tags/tag155.xml"/><Relationship Id="rId1" Type="http://schemas.openxmlformats.org/officeDocument/2006/relationships/tags" Target="../tags/tag149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20.png"/><Relationship Id="rId8" Type="http://schemas.openxmlformats.org/officeDocument/2006/relationships/tags" Target="../tags/tag171.xml"/><Relationship Id="rId7" Type="http://schemas.openxmlformats.org/officeDocument/2006/relationships/tags" Target="../tags/tag170.xml"/><Relationship Id="rId6" Type="http://schemas.openxmlformats.org/officeDocument/2006/relationships/tags" Target="../tags/tag169.xml"/><Relationship Id="rId5" Type="http://schemas.openxmlformats.org/officeDocument/2006/relationships/tags" Target="../tags/tag168.xml"/><Relationship Id="rId4" Type="http://schemas.openxmlformats.org/officeDocument/2006/relationships/tags" Target="../tags/tag167.xml"/><Relationship Id="rId3" Type="http://schemas.openxmlformats.org/officeDocument/2006/relationships/tags" Target="../tags/tag166.xml"/><Relationship Id="rId2" Type="http://schemas.openxmlformats.org/officeDocument/2006/relationships/image" Target="../media/image13.png"/><Relationship Id="rId17" Type="http://schemas.openxmlformats.org/officeDocument/2006/relationships/slideLayout" Target="../slideLayouts/slideLayout18.xml"/><Relationship Id="rId16" Type="http://schemas.openxmlformats.org/officeDocument/2006/relationships/tags" Target="../tags/tag176.xml"/><Relationship Id="rId15" Type="http://schemas.openxmlformats.org/officeDocument/2006/relationships/tags" Target="../tags/tag175.xml"/><Relationship Id="rId14" Type="http://schemas.openxmlformats.org/officeDocument/2006/relationships/tags" Target="../tags/tag174.xml"/><Relationship Id="rId13" Type="http://schemas.openxmlformats.org/officeDocument/2006/relationships/tags" Target="../tags/tag173.xml"/><Relationship Id="rId12" Type="http://schemas.openxmlformats.org/officeDocument/2006/relationships/image" Target="../media/image22.png"/><Relationship Id="rId11" Type="http://schemas.openxmlformats.org/officeDocument/2006/relationships/tags" Target="../tags/tag172.xml"/><Relationship Id="rId10" Type="http://schemas.openxmlformats.org/officeDocument/2006/relationships/image" Target="../media/image21.png"/><Relationship Id="rId1" Type="http://schemas.openxmlformats.org/officeDocument/2006/relationships/tags" Target="../tags/tag165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23.png"/><Relationship Id="rId8" Type="http://schemas.openxmlformats.org/officeDocument/2006/relationships/tags" Target="../tags/tag183.xml"/><Relationship Id="rId7" Type="http://schemas.openxmlformats.org/officeDocument/2006/relationships/tags" Target="../tags/tag182.xml"/><Relationship Id="rId6" Type="http://schemas.openxmlformats.org/officeDocument/2006/relationships/tags" Target="../tags/tag181.xml"/><Relationship Id="rId5" Type="http://schemas.openxmlformats.org/officeDocument/2006/relationships/tags" Target="../tags/tag180.xml"/><Relationship Id="rId4" Type="http://schemas.openxmlformats.org/officeDocument/2006/relationships/tags" Target="../tags/tag179.xml"/><Relationship Id="rId3" Type="http://schemas.openxmlformats.org/officeDocument/2006/relationships/tags" Target="../tags/tag178.xml"/><Relationship Id="rId2" Type="http://schemas.openxmlformats.org/officeDocument/2006/relationships/image" Target="../media/image13.png"/><Relationship Id="rId15" Type="http://schemas.openxmlformats.org/officeDocument/2006/relationships/slideLayout" Target="../slideLayouts/slideLayout18.xml"/><Relationship Id="rId14" Type="http://schemas.openxmlformats.org/officeDocument/2006/relationships/tags" Target="../tags/tag186.xml"/><Relationship Id="rId13" Type="http://schemas.openxmlformats.org/officeDocument/2006/relationships/image" Target="../media/image25.png"/><Relationship Id="rId12" Type="http://schemas.openxmlformats.org/officeDocument/2006/relationships/image" Target="../media/image24.png"/><Relationship Id="rId11" Type="http://schemas.openxmlformats.org/officeDocument/2006/relationships/tags" Target="../tags/tag185.xml"/><Relationship Id="rId10" Type="http://schemas.openxmlformats.org/officeDocument/2006/relationships/tags" Target="../tags/tag184.xml"/><Relationship Id="rId1" Type="http://schemas.openxmlformats.org/officeDocument/2006/relationships/tags" Target="../tags/tag17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占位符 4"/>
          <p:cNvSpPr>
            <a:spLocks noGrp="1"/>
          </p:cNvSpPr>
          <p:nvPr>
            <p:ph type="body" idx="13"/>
            <p:custDataLst>
              <p:tags r:id="rId1"/>
            </p:custDataLst>
          </p:nvPr>
        </p:nvSpPr>
        <p:spPr/>
        <p:txBody>
          <a:bodyPr/>
          <a:p>
            <a:r>
              <a:rPr lang="en-US" altLang="en-US"/>
              <a:t>2025-05-12</a:t>
            </a:r>
            <a:endParaRPr lang="en-US" altLang="en-US"/>
          </a:p>
        </p:txBody>
      </p:sp>
      <p:sp>
        <p:nvSpPr>
          <p:cNvPr id="6" name="标题 5"/>
          <p:cNvSpPr>
            <a:spLocks noGrp="1"/>
          </p:cNvSpPr>
          <p:nvPr>
            <p:ph type="ctrTitle" idx="14"/>
            <p:custDataLst>
              <p:tags r:id="rId2"/>
            </p:custDataLst>
          </p:nvPr>
        </p:nvSpPr>
        <p:spPr/>
        <p:txBody>
          <a:bodyPr/>
          <a:p>
            <a:r>
              <a:rPr lang="en-US" altLang="zh-CN" sz="4800"/>
              <a:t>Python</a:t>
            </a:r>
            <a:r>
              <a:rPr lang="zh-CN" altLang="en-US" sz="4800"/>
              <a:t>程序设计课程大作业</a:t>
            </a:r>
            <a:br>
              <a:rPr lang="zh-CN" altLang="en-US" sz="4800"/>
            </a:br>
            <a:r>
              <a:rPr lang="en-US" altLang="zh-CN" sz="4800"/>
              <a:t>AI</a:t>
            </a:r>
            <a:r>
              <a:rPr lang="zh-CN" altLang="en-US" sz="4800"/>
              <a:t>飞花令</a:t>
            </a:r>
            <a:endParaRPr lang="zh-CN" altLang="en-US" sz="4800"/>
          </a:p>
        </p:txBody>
      </p:sp>
      <p:sp>
        <p:nvSpPr>
          <p:cNvPr id="7" name="文本占位符 6"/>
          <p:cNvSpPr>
            <a:spLocks noGrp="1"/>
          </p:cNvSpPr>
          <p:nvPr>
            <p:ph type="body" idx="15"/>
            <p:custDataLst>
              <p:tags r:id="rId3"/>
            </p:custDataLst>
          </p:nvPr>
        </p:nvSpPr>
        <p:spPr/>
        <p:txBody>
          <a:bodyPr/>
          <a:p>
            <a:r>
              <a:rPr lang="zh-CN" altLang="en-US"/>
              <a:t>组员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idx="13"/>
            <p:custDataLst>
              <p:tags r:id="rId1"/>
            </p:custDataLst>
          </p:nvPr>
        </p:nvSpPr>
        <p:spPr/>
        <p:txBody>
          <a:bodyPr/>
          <a:p>
            <a:r>
              <a:rPr lang="en-US" altLang="en-US"/>
              <a:t>03</a:t>
            </a:r>
            <a:endParaRPr lang="en-US" altLang="en-US"/>
          </a:p>
        </p:txBody>
      </p:sp>
      <p:sp>
        <p:nvSpPr>
          <p:cNvPr id="3" name="标题 2"/>
          <p:cNvSpPr>
            <a:spLocks noGrp="1"/>
          </p:cNvSpPr>
          <p:nvPr>
            <p:ph type="ctrTitle" idx="14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系统实现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2"/>
          <p:cNvSpPr/>
          <p:nvPr>
            <p:custDataLst>
              <p:tags r:id="rId1"/>
            </p:custDataLst>
          </p:nvPr>
        </p:nvSpPr>
        <p:spPr>
          <a:xfrm>
            <a:off x="0" y="3753958"/>
            <a:ext cx="12192000" cy="2785164"/>
          </a:xfrm>
          <a:custGeom>
            <a:avLst/>
            <a:gdLst>
              <a:gd name="connsiteX0" fmla="*/ 12157881 w 12157880"/>
              <a:gd name="connsiteY0" fmla="*/ 0 h 3034262"/>
              <a:gd name="connsiteX1" fmla="*/ 0 w 12157880"/>
              <a:gd name="connsiteY1" fmla="*/ 2361219 h 3034262"/>
              <a:gd name="connsiteX2" fmla="*/ 0 w 12157880"/>
              <a:gd name="connsiteY2" fmla="*/ 3034263 h 3034262"/>
              <a:gd name="connsiteX3" fmla="*/ 12154696 w 12157880"/>
              <a:gd name="connsiteY3" fmla="*/ 3034263 h 3034262"/>
              <a:gd name="connsiteX4" fmla="*/ 12157881 w 12157880"/>
              <a:gd name="connsiteY4" fmla="*/ 0 h 3034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57880" h="3034262">
                <a:moveTo>
                  <a:pt x="12157881" y="0"/>
                </a:moveTo>
                <a:cubicBezTo>
                  <a:pt x="7303145" y="2609769"/>
                  <a:pt x="0" y="2361219"/>
                  <a:pt x="0" y="2361219"/>
                </a:cubicBezTo>
                <a:lnTo>
                  <a:pt x="0" y="3034263"/>
                </a:lnTo>
                <a:lnTo>
                  <a:pt x="12154696" y="3034263"/>
                </a:lnTo>
                <a:lnTo>
                  <a:pt x="12157881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80000"/>
                  <a:lumMod val="50000"/>
                  <a:lumOff val="50000"/>
                </a:schemeClr>
              </a:gs>
              <a:gs pos="0">
                <a:schemeClr val="accent1">
                  <a:alpha val="10000"/>
                  <a:lumMod val="50000"/>
                  <a:lumOff val="50000"/>
                </a:schemeClr>
              </a:gs>
            </a:gsLst>
            <a:lin ang="0" scaled="1"/>
            <a:tileRect/>
          </a:gradFill>
          <a:ln w="22746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" name="任意多边形: 形状 3"/>
          <p:cNvSpPr/>
          <p:nvPr>
            <p:custDataLst>
              <p:tags r:id="rId2"/>
            </p:custDataLst>
          </p:nvPr>
        </p:nvSpPr>
        <p:spPr>
          <a:xfrm>
            <a:off x="0" y="4072836"/>
            <a:ext cx="12192000" cy="2785164"/>
          </a:xfrm>
          <a:custGeom>
            <a:avLst/>
            <a:gdLst>
              <a:gd name="connsiteX0" fmla="*/ 12157881 w 12157880"/>
              <a:gd name="connsiteY0" fmla="*/ 0 h 3034262"/>
              <a:gd name="connsiteX1" fmla="*/ 0 w 12157880"/>
              <a:gd name="connsiteY1" fmla="*/ 2361219 h 3034262"/>
              <a:gd name="connsiteX2" fmla="*/ 0 w 12157880"/>
              <a:gd name="connsiteY2" fmla="*/ 3034263 h 3034262"/>
              <a:gd name="connsiteX3" fmla="*/ 12154696 w 12157880"/>
              <a:gd name="connsiteY3" fmla="*/ 3034263 h 3034262"/>
              <a:gd name="connsiteX4" fmla="*/ 12157881 w 12157880"/>
              <a:gd name="connsiteY4" fmla="*/ 0 h 3034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57880" h="3034262">
                <a:moveTo>
                  <a:pt x="12157881" y="0"/>
                </a:moveTo>
                <a:cubicBezTo>
                  <a:pt x="7303145" y="2609769"/>
                  <a:pt x="0" y="2361219"/>
                  <a:pt x="0" y="2361219"/>
                </a:cubicBezTo>
                <a:lnTo>
                  <a:pt x="0" y="3034263"/>
                </a:lnTo>
                <a:lnTo>
                  <a:pt x="12154696" y="3034263"/>
                </a:lnTo>
                <a:lnTo>
                  <a:pt x="12157881" y="0"/>
                </a:lnTo>
                <a:close/>
              </a:path>
            </a:pathLst>
          </a:custGeom>
          <a:gradFill>
            <a:gsLst>
              <a:gs pos="3000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1"/>
          </a:gradFill>
          <a:ln w="22746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7" name="标题 16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Gradio</a:t>
            </a:r>
            <a:r>
              <a:rPr lang="zh-CN" altLang="en-US"/>
              <a:t>前端设计</a:t>
            </a:r>
            <a:r>
              <a:rPr lang="en-US" altLang="zh-CN"/>
              <a:t>——</a:t>
            </a:r>
            <a:r>
              <a:rPr lang="zh-CN" altLang="en-US"/>
              <a:t>诗词检索工具界面</a:t>
            </a:r>
            <a:endParaRPr lang="zh-CN" altLang="en-US"/>
          </a:p>
        </p:txBody>
      </p:sp>
      <p:sp>
        <p:nvSpPr>
          <p:cNvPr id="14" name="矩形: 圆角 2"/>
          <p:cNvSpPr/>
          <p:nvPr>
            <p:custDataLst>
              <p:tags r:id="rId4"/>
            </p:custDataLst>
          </p:nvPr>
        </p:nvSpPr>
        <p:spPr>
          <a:xfrm>
            <a:off x="6372225" y="1738630"/>
            <a:ext cx="5165090" cy="4551045"/>
          </a:xfrm>
          <a:prstGeom prst="roundRect">
            <a:avLst>
              <a:gd name="adj" fmla="val 5023"/>
            </a:avLst>
          </a:prstGeom>
          <a:solidFill>
            <a:schemeClr val="lt1">
              <a:lumMod val="100000"/>
            </a:schemeClr>
          </a:solidFill>
          <a:ln w="6350">
            <a:solidFill>
              <a:schemeClr val="accent1">
                <a:alpha val="50000"/>
              </a:schemeClr>
            </a:solidFill>
          </a:ln>
          <a:effectLst>
            <a:outerShdw blurRad="571500" dist="38100" dir="5400000" algn="t" rotWithShape="0">
              <a:schemeClr val="accent1">
                <a:lumMod val="75000"/>
                <a:alpha val="13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5"/>
            </p:custDataLst>
          </p:nvPr>
        </p:nvSpPr>
        <p:spPr>
          <a:xfrm>
            <a:off x="688340" y="1738630"/>
            <a:ext cx="5133975" cy="4551045"/>
          </a:xfrm>
          <a:prstGeom prst="roundRect">
            <a:avLst>
              <a:gd name="adj" fmla="val 5023"/>
            </a:avLst>
          </a:prstGeom>
          <a:solidFill>
            <a:srgbClr val="FFFFFF"/>
          </a:solidFill>
          <a:ln w="6350">
            <a:solidFill>
              <a:schemeClr val="accent1">
                <a:alpha val="30000"/>
              </a:schemeClr>
            </a:solidFill>
          </a:ln>
          <a:effectLst>
            <a:outerShdw blurRad="571500" dist="114300" dir="2700000" algn="t" rotWithShape="0">
              <a:schemeClr val="accent1">
                <a:lumMod val="75000"/>
                <a:alpha val="13000"/>
              </a:schemeClr>
            </a:outerShdw>
          </a:effectLst>
        </p:spPr>
        <p:txBody>
          <a:bodyPr vert="horz" wrap="square" lIns="252095" tIns="45720" rIns="179705" numCol="1" spcCol="0" rtlCol="0" fromWordArt="0" anchor="ctr" anchorCtr="0" forceAA="0" compatLnSpc="0">
            <a:normAutofit lnSpcReduction="20000"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altLang="en-US" sz="2000">
                <a:solidFill>
                  <a:srgbClr val="262626"/>
                </a:solidFill>
                <a:sym typeface="MiSans Normal" panose="00000500000000000000" charset="-122"/>
              </a:rPr>
              <a:t>🔍</a:t>
            </a:r>
            <a:r>
              <a:rPr lang="en-US" altLang="zh-CN" sz="2000">
                <a:solidFill>
                  <a:srgbClr val="262626"/>
                </a:solidFill>
                <a:sym typeface="MiSans Normal" panose="00000500000000000000" charset="-122"/>
              </a:rPr>
              <a:t> </a:t>
            </a:r>
            <a:r>
              <a:rPr lang="zh-CN" altLang="en-US" sz="2000">
                <a:solidFill>
                  <a:srgbClr val="262626"/>
                </a:solidFill>
                <a:sym typeface="MiSans Normal" panose="00000500000000000000" charset="-122"/>
              </a:rPr>
              <a:t>检索工具界面布局与功能</a:t>
            </a:r>
            <a:endParaRPr lang="zh-CN" altLang="en-US" sz="2000">
              <a:solidFill>
                <a:srgbClr val="262626"/>
              </a:solidFill>
              <a:sym typeface="MiSans Normal" panose="00000500000000000000" charset="-122"/>
            </a:endParaRPr>
          </a:p>
          <a:p>
            <a:pPr lvl="0" indent="457200" algn="l">
              <a:lnSpc>
                <a:spcPct val="150000"/>
              </a:lnSpc>
              <a:buClrTx/>
              <a:buSzTx/>
              <a:buFontTx/>
            </a:pP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该界面由</a:t>
            </a:r>
            <a:r>
              <a:rPr lang="en-US" altLang="zh-CN" sz="1600">
                <a:solidFill>
                  <a:srgbClr val="262626"/>
                </a:solidFill>
                <a:sym typeface="MiSans Normal" panose="00000500000000000000" charset="-122"/>
              </a:rPr>
              <a:t> flyflower_gradio.py </a:t>
            </a: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实现，采用单页式布局，界面清爽、逻辑直观，便于快速检索诗句。整体基于</a:t>
            </a:r>
            <a:r>
              <a:rPr lang="en-US" altLang="zh-CN" sz="1600">
                <a:solidFill>
                  <a:srgbClr val="262626"/>
                </a:solidFill>
                <a:sym typeface="MiSans Normal" panose="00000500000000000000" charset="-122"/>
              </a:rPr>
              <a:t> gr.Blocks </a:t>
            </a: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组件组织</a:t>
            </a:r>
            <a:endParaRPr lang="zh-CN" altLang="en-US" sz="1600">
              <a:solidFill>
                <a:srgbClr val="262626"/>
              </a:solidFill>
              <a:sym typeface="MiSans Normal" panose="00000500000000000000" charset="-122"/>
            </a:endParaRPr>
          </a:p>
          <a:p>
            <a:pPr lvl="0" indent="457200" algn="l">
              <a:lnSpc>
                <a:spcPct val="150000"/>
              </a:lnSpc>
              <a:buClrTx/>
              <a:buSzTx/>
              <a:buFontTx/>
            </a:pPr>
            <a:endParaRPr lang="en-US" altLang="zh-CN" sz="1600">
              <a:solidFill>
                <a:srgbClr val="262626"/>
              </a:solidFill>
              <a:sym typeface="MiSans Normal" panose="00000500000000000000" charset="-122"/>
            </a:endParaRPr>
          </a:p>
          <a:p>
            <a:pPr marL="342900" lvl="0" indent="-34290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顶部区域：使用</a:t>
            </a:r>
            <a:r>
              <a:rPr lang="en-US" altLang="zh-CN" sz="1600">
                <a:solidFill>
                  <a:srgbClr val="262626"/>
                </a:solidFill>
                <a:sym typeface="MiSans Normal" panose="00000500000000000000" charset="-122"/>
              </a:rPr>
              <a:t> gr.Markdown </a:t>
            </a: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展示页面标题与操作说明</a:t>
            </a:r>
            <a:endParaRPr lang="en-US" altLang="zh-CN" sz="1600">
              <a:solidFill>
                <a:srgbClr val="262626"/>
              </a:solidFill>
              <a:sym typeface="MiSans Normal" panose="00000500000000000000" charset="-122"/>
            </a:endParaRPr>
          </a:p>
          <a:p>
            <a:pPr marL="285750" lvl="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中部区域：通过</a:t>
            </a:r>
            <a:r>
              <a:rPr lang="en-US" altLang="zh-CN" sz="1600">
                <a:solidFill>
                  <a:srgbClr val="262626"/>
                </a:solidFill>
                <a:sym typeface="MiSans Normal" panose="00000500000000000000" charset="-122"/>
              </a:rPr>
              <a:t> gr.Row </a:t>
            </a: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安排关键词输入框（</a:t>
            </a:r>
            <a:r>
              <a:rPr lang="en-US" altLang="zh-CN" sz="1600">
                <a:solidFill>
                  <a:srgbClr val="262626"/>
                </a:solidFill>
                <a:sym typeface="MiSans Normal" panose="00000500000000000000" charset="-122"/>
              </a:rPr>
              <a:t>gr.Textbox</a:t>
            </a: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）和</a:t>
            </a:r>
            <a:r>
              <a:rPr lang="en-US" altLang="zh-CN" sz="1600">
                <a:solidFill>
                  <a:srgbClr val="262626"/>
                </a:solidFill>
                <a:sym typeface="MiSans Normal" panose="00000500000000000000" charset="-122"/>
              </a:rPr>
              <a:t>“</a:t>
            </a: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查询</a:t>
            </a:r>
            <a:r>
              <a:rPr lang="en-US" altLang="zh-CN" sz="1600">
                <a:solidFill>
                  <a:srgbClr val="262626"/>
                </a:solidFill>
                <a:sym typeface="MiSans Normal" panose="00000500000000000000" charset="-122"/>
              </a:rPr>
              <a:t>”</a:t>
            </a: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按钮</a:t>
            </a:r>
            <a:endParaRPr lang="en-US" altLang="zh-CN" sz="1600">
              <a:solidFill>
                <a:srgbClr val="262626"/>
              </a:solidFill>
              <a:sym typeface="MiSans Normal" panose="00000500000000000000" charset="-122"/>
            </a:endParaRPr>
          </a:p>
          <a:p>
            <a:pPr marL="285750" lvl="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底部区域：展示检索结果，使用一个多行</a:t>
            </a:r>
            <a:r>
              <a:rPr lang="en-US" altLang="zh-CN" sz="1600">
                <a:solidFill>
                  <a:srgbClr val="262626"/>
                </a:solidFill>
                <a:sym typeface="MiSans Normal" panose="00000500000000000000" charset="-122"/>
              </a:rPr>
              <a:t> gr.Textbox</a:t>
            </a: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（</a:t>
            </a:r>
            <a:r>
              <a:rPr lang="en-US" altLang="zh-CN" sz="1600">
                <a:solidFill>
                  <a:srgbClr val="262626"/>
                </a:solidFill>
                <a:sym typeface="MiSans Normal" panose="00000500000000000000" charset="-122"/>
              </a:rPr>
              <a:t>output</a:t>
            </a: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）组件输出匹配到的诗句</a:t>
            </a:r>
            <a:endParaRPr lang="zh-CN" altLang="en-US" sz="1600">
              <a:solidFill>
                <a:srgbClr val="262626"/>
              </a:solidFill>
              <a:sym typeface="MiSans Normal" panose="00000500000000000000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6"/>
            </p:custDataLst>
          </p:nvPr>
        </p:nvSpPr>
        <p:spPr>
          <a:xfrm>
            <a:off x="6372860" y="1728470"/>
            <a:ext cx="5153660" cy="4551045"/>
          </a:xfrm>
          <a:prstGeom prst="roundRect">
            <a:avLst>
              <a:gd name="adj" fmla="val 5023"/>
            </a:avLst>
          </a:prstGeom>
          <a:solidFill>
            <a:srgbClr val="FFFFFF"/>
          </a:solidFill>
          <a:ln w="6350">
            <a:solidFill>
              <a:schemeClr val="accent1">
                <a:alpha val="30000"/>
              </a:schemeClr>
            </a:solidFill>
          </a:ln>
          <a:effectLst>
            <a:outerShdw blurRad="571500" dist="114300" dir="2700000" algn="t" rotWithShape="0">
              <a:schemeClr val="accent1">
                <a:lumMod val="75000"/>
                <a:alpha val="13000"/>
              </a:schemeClr>
            </a:outerShdw>
          </a:effectLst>
        </p:spPr>
        <p:txBody>
          <a:bodyPr vert="horz" wrap="square" lIns="252095" tIns="45720" rIns="179705" numCol="1" spcCol="0" rtlCol="0" fromWordArt="0" anchor="ctr" anchorCtr="0" forceAA="0" compatLnSpc="0">
            <a:normAutofit lnSpcReduction="20000"/>
          </a:bodyPr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altLang="en-US" sz="2000">
                <a:solidFill>
                  <a:srgbClr val="262626"/>
                </a:solidFill>
                <a:sym typeface="MiSans Normal" panose="00000500000000000000" charset="-122"/>
              </a:rPr>
              <a:t>⚙</a:t>
            </a:r>
            <a:r>
              <a:rPr lang="en-US" altLang="zh-CN" sz="2000">
                <a:solidFill>
                  <a:srgbClr val="262626"/>
                </a:solidFill>
                <a:sym typeface="MiSans Normal" panose="00000500000000000000" charset="-122"/>
              </a:rPr>
              <a:t> </a:t>
            </a:r>
            <a:r>
              <a:rPr lang="zh-CN" altLang="en-US" sz="2000">
                <a:solidFill>
                  <a:srgbClr val="262626"/>
                </a:solidFill>
                <a:sym typeface="MiSans Normal" panose="00000500000000000000" charset="-122"/>
              </a:rPr>
              <a:t>检索交互逻辑说明</a:t>
            </a:r>
            <a:endParaRPr lang="zh-CN" altLang="en-US" sz="2000">
              <a:solidFill>
                <a:srgbClr val="262626"/>
              </a:solidFill>
              <a:sym typeface="MiSans Normal" panose="00000500000000000000" charset="-122"/>
            </a:endParaRPr>
          </a:p>
          <a:p>
            <a:pPr lvl="0" indent="457200" algn="l">
              <a:lnSpc>
                <a:spcPct val="150000"/>
              </a:lnSpc>
              <a:buClrTx/>
              <a:buSzTx/>
              <a:buFontTx/>
            </a:pP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用户输入关键词后点击</a:t>
            </a:r>
            <a:r>
              <a:rPr lang="en-US" altLang="zh-CN" sz="1600">
                <a:solidFill>
                  <a:srgbClr val="262626"/>
                </a:solidFill>
                <a:sym typeface="MiSans Normal" panose="00000500000000000000" charset="-122"/>
              </a:rPr>
              <a:t>“</a:t>
            </a: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查询</a:t>
            </a:r>
            <a:r>
              <a:rPr lang="en-US" altLang="zh-CN" sz="1600">
                <a:solidFill>
                  <a:srgbClr val="262626"/>
                </a:solidFill>
                <a:sym typeface="MiSans Normal" panose="00000500000000000000" charset="-122"/>
              </a:rPr>
              <a:t>”</a:t>
            </a: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按钮，系统将调用</a:t>
            </a:r>
            <a:r>
              <a:rPr lang="en-US" altLang="zh-CN" sz="1600">
                <a:solidFill>
                  <a:srgbClr val="262626"/>
                </a:solidFill>
                <a:sym typeface="MiSans Normal" panose="00000500000000000000" charset="-122"/>
              </a:rPr>
              <a:t> gradio_interface </a:t>
            </a: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函数，完成以下操作</a:t>
            </a:r>
            <a:endParaRPr lang="zh-CN" altLang="en-US" sz="1600">
              <a:solidFill>
                <a:srgbClr val="262626"/>
              </a:solidFill>
              <a:sym typeface="MiSans Normal" panose="00000500000000000000" charset="-122"/>
            </a:endParaRPr>
          </a:p>
          <a:p>
            <a:pPr lvl="0" indent="457200" algn="l">
              <a:lnSpc>
                <a:spcPct val="150000"/>
              </a:lnSpc>
              <a:buClrTx/>
              <a:buSzTx/>
              <a:buFontTx/>
            </a:pPr>
            <a:endParaRPr lang="en-US" altLang="zh-CN" sz="1600">
              <a:solidFill>
                <a:srgbClr val="262626"/>
              </a:solidFill>
              <a:sym typeface="MiSans Normal" panose="00000500000000000000" charset="-122"/>
            </a:endParaRPr>
          </a:p>
          <a:p>
            <a:pPr marL="285750" lvl="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将关键词转换为语义向量</a:t>
            </a:r>
            <a:endParaRPr lang="en-US" altLang="zh-CN" sz="1600">
              <a:solidFill>
                <a:srgbClr val="262626"/>
              </a:solidFill>
              <a:sym typeface="MiSans Normal" panose="00000500000000000000" charset="-122"/>
            </a:endParaRPr>
          </a:p>
          <a:p>
            <a:pPr marL="285750" lvl="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利用</a:t>
            </a:r>
            <a:r>
              <a:rPr lang="en-US" altLang="zh-CN" sz="1600">
                <a:solidFill>
                  <a:srgbClr val="262626"/>
                </a:solidFill>
                <a:sym typeface="MiSans Normal" panose="00000500000000000000" charset="-122"/>
              </a:rPr>
              <a:t> FAISS </a:t>
            </a: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向量检索库匹配最相关诗句</a:t>
            </a:r>
            <a:endParaRPr lang="en-US" altLang="zh-CN" sz="1600">
              <a:solidFill>
                <a:srgbClr val="262626"/>
              </a:solidFill>
              <a:sym typeface="MiSans Normal" panose="00000500000000000000" charset="-122"/>
            </a:endParaRPr>
          </a:p>
          <a:p>
            <a:pPr marL="285750" lvl="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在</a:t>
            </a:r>
            <a:r>
              <a:rPr lang="en-US" altLang="zh-CN" sz="1600">
                <a:solidFill>
                  <a:srgbClr val="262626"/>
                </a:solidFill>
                <a:sym typeface="MiSans Normal" panose="00000500000000000000" charset="-122"/>
              </a:rPr>
              <a:t> 1 </a:t>
            </a: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秒内将结果展示于下方输出框</a:t>
            </a:r>
            <a:endParaRPr lang="zh-CN" altLang="en-US" sz="1600">
              <a:solidFill>
                <a:srgbClr val="262626"/>
              </a:solidFill>
              <a:sym typeface="MiSans Normal" panose="00000500000000000000" charset="-122"/>
            </a:endParaRPr>
          </a:p>
          <a:p>
            <a:pPr lvl="0" algn="l">
              <a:lnSpc>
                <a:spcPct val="150000"/>
              </a:lnSpc>
              <a:buClrTx/>
              <a:buSzTx/>
              <a:buFontTx/>
            </a:pPr>
            <a:endParaRPr lang="en-US" altLang="zh-CN" sz="1600">
              <a:solidFill>
                <a:srgbClr val="262626"/>
              </a:solidFill>
              <a:sym typeface="MiSans Normal" panose="00000500000000000000" charset="-122"/>
            </a:endParaRPr>
          </a:p>
          <a:p>
            <a:pPr lvl="0" indent="457200" algn="l">
              <a:lnSpc>
                <a:spcPct val="150000"/>
              </a:lnSpc>
              <a:buClrTx/>
              <a:buSzTx/>
              <a:buFontTx/>
            </a:pPr>
            <a:r>
              <a:rPr lang="zh-CN" altLang="en-US" sz="1600">
                <a:solidFill>
                  <a:srgbClr val="262626"/>
                </a:solidFill>
                <a:sym typeface="MiSans Normal" panose="00000500000000000000" charset="-122"/>
              </a:rPr>
              <a:t>该工具不仅支持学习查阅，也为飞花令游戏提供灵感与题材支撑。</a:t>
            </a:r>
            <a:endParaRPr lang="zh-CN" altLang="en-US" sz="1600">
              <a:solidFill>
                <a:srgbClr val="262626"/>
              </a:solidFill>
              <a:sym typeface="MiSans Normal" panose="00000500000000000000" charset="-122"/>
            </a:endParaRPr>
          </a:p>
        </p:txBody>
      </p:sp>
    </p:spTree>
    <p:custDataLst>
      <p:tags r:id="rId7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89915" y="168275"/>
            <a:ext cx="6290310" cy="763270"/>
          </a:xfrm>
        </p:spPr>
        <p:txBody>
          <a:bodyPr>
            <a:normAutofit/>
          </a:bodyPr>
          <a:lstStyle/>
          <a:p>
            <a:r>
              <a:rPr lang="en-US" altLang="zh-CN">
                <a:sym typeface="+mn-ea"/>
              </a:rPr>
              <a:t>Flet</a:t>
            </a:r>
            <a:r>
              <a:rPr lang="zh-CN" altLang="en-US"/>
              <a:t>前端设计</a:t>
            </a:r>
            <a:r>
              <a:rPr lang="en-US" altLang="zh-CN"/>
              <a:t>——</a:t>
            </a:r>
            <a:r>
              <a:rPr lang="zh-CN" altLang="en-US"/>
              <a:t>架构</a:t>
            </a:r>
            <a:r>
              <a:rPr lang="zh-CN" altLang="en-US"/>
              <a:t>设计</a:t>
            </a:r>
            <a:endParaRPr lang="zh-CN" altLang="en-US"/>
          </a:p>
        </p:txBody>
      </p:sp>
      <p:pic>
        <p:nvPicPr>
          <p:cNvPr id="24" name="图片 23" descr="/Users/over04/Downloads/截屏2025-05-13 21.30.34.png截屏2025-05-13 21.30.3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14495" r="14495"/>
          <a:stretch>
            <a:fillRect/>
          </a:stretch>
        </p:blipFill>
        <p:spPr>
          <a:xfrm>
            <a:off x="6124734" y="8890"/>
            <a:ext cx="6058091" cy="68400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563" h="10797">
                <a:moveTo>
                  <a:pt x="2699" y="0"/>
                </a:moveTo>
                <a:lnTo>
                  <a:pt x="9563" y="0"/>
                </a:lnTo>
                <a:lnTo>
                  <a:pt x="9563" y="10797"/>
                </a:lnTo>
                <a:lnTo>
                  <a:pt x="0" y="10797"/>
                </a:lnTo>
                <a:lnTo>
                  <a:pt x="2699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chemeClr val="accent1">
                <a:alpha val="20000"/>
              </a:schemeClr>
            </a:solidFill>
          </a:ln>
        </p:spPr>
      </p:pic>
      <p:sp>
        <p:nvSpPr>
          <p:cNvPr id="18" name="平行四边形 17"/>
          <p:cNvSpPr/>
          <p:nvPr>
            <p:custDataLst>
              <p:tags r:id="rId4"/>
            </p:custDataLst>
          </p:nvPr>
        </p:nvSpPr>
        <p:spPr>
          <a:xfrm>
            <a:off x="6241415" y="0"/>
            <a:ext cx="1727200" cy="5556885"/>
          </a:xfrm>
          <a:prstGeom prst="parallelogram">
            <a:avLst>
              <a:gd name="adj" fmla="val 84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平行四边形 18"/>
          <p:cNvSpPr/>
          <p:nvPr>
            <p:custDataLst>
              <p:tags r:id="rId5"/>
            </p:custDataLst>
          </p:nvPr>
        </p:nvSpPr>
        <p:spPr>
          <a:xfrm>
            <a:off x="6037580" y="2509520"/>
            <a:ext cx="1377950" cy="4348480"/>
          </a:xfrm>
          <a:prstGeom prst="parallelogram">
            <a:avLst>
              <a:gd name="adj" fmla="val 82610"/>
            </a:avLst>
          </a:prstGeom>
          <a:gradFill>
            <a:gsLst>
              <a:gs pos="30000">
                <a:schemeClr val="accent2"/>
              </a:gs>
              <a:gs pos="100000">
                <a:schemeClr val="accent2">
                  <a:alpha val="6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边界"/>
          <p:cNvSpPr/>
          <p:nvPr>
            <p:custDataLst>
              <p:tags r:id="rId6"/>
            </p:custDataLst>
          </p:nvPr>
        </p:nvSpPr>
        <p:spPr>
          <a:xfrm>
            <a:off x="354013" y="1116822"/>
            <a:ext cx="5183505" cy="4573905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7" name="正文"/>
          <p:cNvSpPr txBox="1"/>
          <p:nvPr>
            <p:custDataLst>
              <p:tags r:id="rId7"/>
            </p:custDataLst>
          </p:nvPr>
        </p:nvSpPr>
        <p:spPr>
          <a:xfrm>
            <a:off x="374015" y="1680210"/>
            <a:ext cx="5950585" cy="12045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indent="457200" algn="just" fontAlgn="auto">
              <a:lnSpc>
                <a:spcPct val="140000"/>
              </a:lnSpc>
            </a:pP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整个项目在文件读取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、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网络请求处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、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模型加载处设计异常处理和日志机制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，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对开发者来说方便调试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，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对用户来说降低异常带来的崩溃产生的可能性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。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同时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，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整个项目使用了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type hint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s，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提升编码效率。</a:t>
            </a:r>
            <a:endParaRPr lang="zh-CN" alt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uFillTx/>
              <a:latin typeface="+mn-ea"/>
              <a:sym typeface="+mn-ea"/>
            </a:endParaRPr>
          </a:p>
        </p:txBody>
      </p:sp>
      <p:sp>
        <p:nvSpPr>
          <p:cNvPr id="8" name="标题"/>
          <p:cNvSpPr txBox="1"/>
          <p:nvPr>
            <p:custDataLst>
              <p:tags r:id="rId8"/>
            </p:custDataLst>
          </p:nvPr>
        </p:nvSpPr>
        <p:spPr>
          <a:xfrm>
            <a:off x="1140460" y="1079992"/>
            <a:ext cx="5184140" cy="40957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indent="0" algn="l" fontAlgn="auto">
              <a:lnSpc>
                <a:spcPct val="120000"/>
              </a:lnSpc>
            </a:pPr>
            <a:r>
              <a:rPr lang="zh-CN" altLang="en-US" sz="23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高可靠性</a:t>
            </a:r>
            <a:r>
              <a:rPr lang="en-US" altLang="zh-CN" sz="23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、</a:t>
            </a:r>
            <a:r>
              <a:rPr lang="zh-CN" altLang="en-US" sz="23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规范性</a:t>
            </a:r>
            <a:endParaRPr lang="zh-CN" altLang="en-US" sz="2300" b="1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ea"/>
              <a:sym typeface="+mn-ea"/>
            </a:endParaRPr>
          </a:p>
        </p:txBody>
      </p:sp>
      <p:sp>
        <p:nvSpPr>
          <p:cNvPr id="9" name="圆角矩形 8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354330" y="979027"/>
            <a:ext cx="612140" cy="612140"/>
          </a:xfrm>
          <a:prstGeom prst="roundRect">
            <a:avLst>
              <a:gd name="adj" fmla="val 1036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rgbClr val="376FFF">
              <a:shade val="50000"/>
            </a:srgbClr>
          </a:lnRef>
          <a:fillRef idx="1">
            <a:srgbClr val="376FFF"/>
          </a:fillRef>
          <a:effectRef idx="0">
            <a:srgbClr val="376FFF"/>
          </a:effectRef>
          <a:fontRef idx="minor">
            <a:srgbClr val="FFFFFF"/>
          </a:fontRef>
        </p:style>
        <p:txBody>
          <a:bodyPr vertOverflow="overflow" horzOverflow="overflow" vert="horz" wrap="none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r>
              <a:rPr lang="en-US" altLang="zh-CN" sz="2400" b="1">
                <a:latin typeface="+mn-ea"/>
                <a:cs typeface="微软雅黑" panose="020B0503020204020204" charset="-122"/>
                <a:sym typeface="+mn-ea"/>
              </a:rPr>
              <a:t>01</a:t>
            </a:r>
            <a:endParaRPr lang="en-US" altLang="zh-CN" sz="2400" b="1">
              <a:latin typeface="+mn-ea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正文"/>
          <p:cNvSpPr txBox="1"/>
          <p:nvPr>
            <p:custDataLst>
              <p:tags r:id="rId10"/>
            </p:custDataLst>
          </p:nvPr>
        </p:nvSpPr>
        <p:spPr>
          <a:xfrm>
            <a:off x="374015" y="3878580"/>
            <a:ext cx="5680075" cy="249618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indent="457200" algn="just" fontAlgn="auto">
              <a:lnSpc>
                <a:spcPct val="140000"/>
              </a:lnSpc>
            </a:pP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项目使用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RuterController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类管理视图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，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实现各个界面的生命周期管理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。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使用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abc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模块的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abstractmethod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构造抽象基类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，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使得整个项目的扩展性很强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。</a:t>
            </a:r>
            <a:endParaRPr lang="en-US" altLang="zh-CN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uFillTx/>
              <a:latin typeface="+mn-ea"/>
              <a:sym typeface="+mn-ea"/>
            </a:endParaRPr>
          </a:p>
          <a:p>
            <a:pPr indent="457200" algn="just" fontAlgn="auto">
              <a:lnSpc>
                <a:spcPct val="140000"/>
              </a:lnSpc>
            </a:pP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拓展页面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：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继承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BasePage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类并注册到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RouterController.PAGES。</a:t>
            </a:r>
            <a:endParaRPr lang="en-US" altLang="zh-CN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uFillTx/>
              <a:latin typeface="+mn-ea"/>
              <a:sym typeface="+mn-ea"/>
            </a:endParaRPr>
          </a:p>
          <a:p>
            <a:pPr indent="457200" algn="just" fontAlgn="auto">
              <a:lnSpc>
                <a:spcPct val="140000"/>
              </a:lnSpc>
            </a:pP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拓展后端来源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: 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继承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DialogPage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类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，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实现抽象方法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get_text</a:t>
            </a: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并注册页面</a:t>
            </a:r>
            <a:r>
              <a:rPr lang="en-US" altLang="zh-CN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。</a:t>
            </a:r>
            <a:endParaRPr lang="en-US" altLang="zh-CN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uFillTx/>
              <a:latin typeface="+mn-ea"/>
              <a:sym typeface="+mn-ea"/>
            </a:endParaRPr>
          </a:p>
        </p:txBody>
      </p:sp>
      <p:sp>
        <p:nvSpPr>
          <p:cNvPr id="11" name="标题"/>
          <p:cNvSpPr txBox="1"/>
          <p:nvPr>
            <p:custDataLst>
              <p:tags r:id="rId11"/>
            </p:custDataLst>
          </p:nvPr>
        </p:nvSpPr>
        <p:spPr>
          <a:xfrm>
            <a:off x="1140460" y="3176762"/>
            <a:ext cx="5184140" cy="40957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indent="0" algn="l" fontAlgn="auto">
              <a:lnSpc>
                <a:spcPct val="120000"/>
              </a:lnSpc>
            </a:pPr>
            <a:r>
              <a:rPr lang="zh-CN" altLang="en-US" sz="23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高</a:t>
            </a:r>
            <a:r>
              <a:rPr lang="zh-CN" altLang="en-US" sz="23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可拓展性</a:t>
            </a:r>
            <a:endParaRPr lang="zh-CN" altLang="en-US" sz="2300" b="1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ea"/>
              <a:sym typeface="+mn-ea"/>
            </a:endParaRPr>
          </a:p>
        </p:txBody>
      </p:sp>
      <p:sp>
        <p:nvSpPr>
          <p:cNvPr id="12" name="圆角矩形 11"/>
          <p:cNvSpPr>
            <a:spLocks noChangeAspect="1"/>
          </p:cNvSpPr>
          <p:nvPr>
            <p:custDataLst>
              <p:tags r:id="rId12"/>
            </p:custDataLst>
          </p:nvPr>
        </p:nvSpPr>
        <p:spPr>
          <a:xfrm>
            <a:off x="354330" y="3075162"/>
            <a:ext cx="612140" cy="612140"/>
          </a:xfrm>
          <a:prstGeom prst="roundRect">
            <a:avLst>
              <a:gd name="adj" fmla="val 1036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rgbClr val="376FFF">
              <a:shade val="50000"/>
            </a:srgbClr>
          </a:lnRef>
          <a:fillRef idx="1">
            <a:srgbClr val="376FFF"/>
          </a:fillRef>
          <a:effectRef idx="0">
            <a:srgbClr val="376FFF"/>
          </a:effectRef>
          <a:fontRef idx="minor">
            <a:srgbClr val="FFFFFF"/>
          </a:fontRef>
        </p:style>
        <p:txBody>
          <a:bodyPr vertOverflow="overflow" horzOverflow="overflow" vert="horz" wrap="none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r>
              <a:rPr lang="en-US" altLang="zh-CN" sz="2400" b="1">
                <a:latin typeface="+mn-ea"/>
                <a:cs typeface="微软雅黑" panose="020B0503020204020204" charset="-122"/>
                <a:sym typeface="+mn-ea"/>
              </a:rPr>
              <a:t>02</a:t>
            </a:r>
            <a:endParaRPr lang="en-US" altLang="zh-CN" sz="2400" b="1">
              <a:latin typeface="+mn-ea"/>
              <a:cs typeface="微软雅黑" panose="020B0503020204020204" charset="-122"/>
              <a:sym typeface="+mn-ea"/>
            </a:endParaRPr>
          </a:p>
        </p:txBody>
      </p:sp>
    </p:spTree>
    <p:custDataLst>
      <p:tags r:id="rId13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后端实现与效果展示</a:t>
            </a:r>
            <a:endParaRPr lang="zh-CN" altLang="en-US"/>
          </a:p>
        </p:txBody>
      </p:sp>
      <p:sp useBgFill="1">
        <p:nvSpPr>
          <p:cNvPr id="123" name="矩形: 圆角 4"/>
          <p:cNvSpPr/>
          <p:nvPr>
            <p:custDataLst>
              <p:tags r:id="rId2"/>
            </p:custDataLst>
          </p:nvPr>
        </p:nvSpPr>
        <p:spPr>
          <a:xfrm>
            <a:off x="7238365" y="1652905"/>
            <a:ext cx="4209415" cy="4394835"/>
          </a:xfrm>
          <a:prstGeom prst="roundRect">
            <a:avLst>
              <a:gd name="adj" fmla="val 7400"/>
            </a:avLst>
          </a:prstGeom>
          <a:ln w="9525">
            <a:solidFill>
              <a:schemeClr val="accent1">
                <a:alpha val="44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288290" tIns="0" rIns="288290" bIns="144145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indent="0" algn="l" fontAlgn="auto">
              <a:lnSpc>
                <a:spcPct val="150000"/>
              </a:lnSpc>
              <a:buClrTx/>
              <a:buSzTx/>
              <a:buFontTx/>
            </a:pPr>
            <a:endParaRPr lang="zh-CN" altLang="en-US" sz="1500" dirty="0">
              <a:solidFill>
                <a:schemeClr val="dk1"/>
              </a:solidFill>
              <a:sym typeface="+mn-ea"/>
            </a:endParaRPr>
          </a:p>
          <a:p>
            <a:pPr lvl="0" indent="0" algn="l" fontAlgn="auto">
              <a:lnSpc>
                <a:spcPct val="150000"/>
              </a:lnSpc>
              <a:buClrTx/>
              <a:buSzTx/>
              <a:buFontTx/>
            </a:pPr>
            <a:endParaRPr lang="zh-CN" altLang="en-US" sz="1500" dirty="0">
              <a:solidFill>
                <a:schemeClr val="dk1"/>
              </a:solidFill>
              <a:sym typeface="+mn-ea"/>
            </a:endParaRPr>
          </a:p>
          <a:p>
            <a:pPr lvl="0" indent="0" algn="l" fontAlgn="auto">
              <a:lnSpc>
                <a:spcPct val="150000"/>
              </a:lnSpc>
              <a:buClrTx/>
              <a:buSzTx/>
              <a:buFontTx/>
            </a:pPr>
            <a:r>
              <a:rPr lang="zh-CN" altLang="en-US" sz="1500" dirty="0">
                <a:solidFill>
                  <a:schemeClr val="dk1"/>
                </a:solidFill>
                <a:sym typeface="+mn-ea"/>
              </a:rPr>
              <a:t>路径：</a:t>
            </a:r>
            <a:r>
              <a:rPr lang="en-US" altLang="zh-CN" sz="1500" dirty="0">
                <a:solidFill>
                  <a:schemeClr val="dk1"/>
                </a:solidFill>
                <a:sym typeface="+mn-ea"/>
              </a:rPr>
              <a:t>nanoGPT-master\data\gu_poems\prepare_tangshi.py</a:t>
            </a:r>
            <a:endParaRPr lang="en-US" altLang="zh-CN" sz="1500" dirty="0">
              <a:solidFill>
                <a:schemeClr val="dk1"/>
              </a:solidFill>
              <a:sym typeface="+mn-ea"/>
            </a:endParaRPr>
          </a:p>
          <a:p>
            <a:pPr lvl="0" indent="0" algn="l" fontAlgn="auto">
              <a:lnSpc>
                <a:spcPct val="150000"/>
              </a:lnSpc>
              <a:buClrTx/>
              <a:buSzTx/>
              <a:buFontTx/>
            </a:pPr>
            <a:r>
              <a:rPr lang="en-US" altLang="zh-CN" sz="1500" dirty="0">
                <a:solidFill>
                  <a:schemeClr val="dk1"/>
                </a:solidFill>
                <a:sym typeface="+mn-ea"/>
              </a:rPr>
              <a:t>    </a:t>
            </a:r>
            <a:r>
              <a:rPr lang="zh-CN" altLang="en-US" sz="1500" dirty="0">
                <a:solidFill>
                  <a:schemeClr val="dk1"/>
                </a:solidFill>
                <a:sym typeface="+mn-ea"/>
              </a:rPr>
              <a:t>该脚本从开源数据集中读取</a:t>
            </a:r>
            <a:r>
              <a:rPr lang="en-US" altLang="zh-CN" sz="1500" dirty="0">
                <a:solidFill>
                  <a:schemeClr val="dk1"/>
                </a:solidFill>
                <a:sym typeface="+mn-ea"/>
              </a:rPr>
              <a:t>“</a:t>
            </a:r>
            <a:r>
              <a:rPr lang="zh-CN" altLang="en-US" sz="1500" dirty="0">
                <a:solidFill>
                  <a:schemeClr val="dk1"/>
                </a:solidFill>
                <a:sym typeface="+mn-ea"/>
              </a:rPr>
              <a:t>全唐诗</a:t>
            </a:r>
            <a:r>
              <a:rPr lang="en-US" altLang="zh-CN" sz="1500" dirty="0">
                <a:solidFill>
                  <a:schemeClr val="dk1"/>
                </a:solidFill>
                <a:sym typeface="+mn-ea"/>
              </a:rPr>
              <a:t>”</a:t>
            </a:r>
            <a:r>
              <a:rPr lang="zh-CN" altLang="en-US" sz="1500" dirty="0">
                <a:solidFill>
                  <a:schemeClr val="dk1"/>
                </a:solidFill>
                <a:sym typeface="+mn-ea"/>
              </a:rPr>
              <a:t>原始</a:t>
            </a:r>
            <a:r>
              <a:rPr lang="en-US" altLang="zh-CN" sz="1500" dirty="0">
                <a:solidFill>
                  <a:schemeClr val="dk1"/>
                </a:solidFill>
                <a:sym typeface="+mn-ea"/>
              </a:rPr>
              <a:t>JSON</a:t>
            </a:r>
            <a:r>
              <a:rPr lang="zh-CN" altLang="en-US" sz="1500" dirty="0">
                <a:solidFill>
                  <a:schemeClr val="dk1"/>
                </a:solidFill>
                <a:sym typeface="+mn-ea"/>
              </a:rPr>
              <a:t>文件（路径：</a:t>
            </a:r>
            <a:r>
              <a:rPr lang="en-US" altLang="zh-CN" sz="1500" dirty="0">
                <a:solidFill>
                  <a:schemeClr val="dk1"/>
                </a:solidFill>
                <a:sym typeface="+mn-ea"/>
              </a:rPr>
              <a:t>../chinese-poetry-master/</a:t>
            </a:r>
            <a:r>
              <a:rPr lang="zh-CN" altLang="en-US" sz="1500" dirty="0">
                <a:solidFill>
                  <a:schemeClr val="dk1"/>
                </a:solidFill>
                <a:sym typeface="+mn-ea"/>
              </a:rPr>
              <a:t>全唐诗</a:t>
            </a:r>
            <a:r>
              <a:rPr lang="en-US" altLang="zh-CN" sz="1500" dirty="0">
                <a:solidFill>
                  <a:schemeClr val="dk1"/>
                </a:solidFill>
                <a:sym typeface="+mn-ea"/>
              </a:rPr>
              <a:t>/poet*.json</a:t>
            </a:r>
            <a:r>
              <a:rPr lang="zh-CN" altLang="en-US" sz="1500" dirty="0">
                <a:solidFill>
                  <a:schemeClr val="dk1"/>
                </a:solidFill>
                <a:sym typeface="+mn-ea"/>
              </a:rPr>
              <a:t>），并整合生成统一文本数据</a:t>
            </a:r>
            <a:r>
              <a:rPr lang="en-US" altLang="zh-CN" sz="1500" dirty="0">
                <a:solidFill>
                  <a:schemeClr val="dk1"/>
                </a:solidFill>
                <a:sym typeface="+mn-ea"/>
              </a:rPr>
              <a:t> tang_poet.txt</a:t>
            </a:r>
            <a:r>
              <a:rPr lang="zh-CN" altLang="en-US" sz="1500" dirty="0">
                <a:solidFill>
                  <a:schemeClr val="dk1"/>
                </a:solidFill>
                <a:sym typeface="+mn-ea"/>
              </a:rPr>
              <a:t>，作为训练语料或预处理源。</a:t>
            </a:r>
            <a:endParaRPr lang="zh-CN" altLang="en-US" sz="1500" dirty="0">
              <a:solidFill>
                <a:schemeClr val="dk1"/>
              </a:solidFill>
              <a:sym typeface="+mn-ea"/>
            </a:endParaRPr>
          </a:p>
          <a:p>
            <a:pPr lvl="0" indent="0" algn="l" fontAlgn="auto">
              <a:lnSpc>
                <a:spcPct val="150000"/>
              </a:lnSpc>
              <a:buClrTx/>
              <a:buSzTx/>
              <a:buFontTx/>
            </a:pPr>
            <a:r>
              <a:rPr lang="en-US" altLang="zh-CN" sz="1500" dirty="0">
                <a:solidFill>
                  <a:schemeClr val="dk1"/>
                </a:solidFill>
                <a:sym typeface="+mn-ea"/>
              </a:rPr>
              <a:t>    </a:t>
            </a:r>
            <a:r>
              <a:rPr lang="zh-CN" altLang="en-US" sz="1500" dirty="0">
                <a:solidFill>
                  <a:schemeClr val="dk1"/>
                </a:solidFill>
                <a:sym typeface="+mn-ea"/>
              </a:rPr>
              <a:t>通过此脚本，系统完成从</a:t>
            </a:r>
            <a:r>
              <a:rPr lang="en-US" altLang="zh-CN" sz="1500" dirty="0">
                <a:solidFill>
                  <a:schemeClr val="dk1"/>
                </a:solidFill>
                <a:sym typeface="+mn-ea"/>
              </a:rPr>
              <a:t>“</a:t>
            </a:r>
            <a:r>
              <a:rPr lang="zh-CN" altLang="en-US" sz="1500" dirty="0">
                <a:solidFill>
                  <a:schemeClr val="dk1"/>
                </a:solidFill>
                <a:sym typeface="+mn-ea"/>
              </a:rPr>
              <a:t>原始诗集</a:t>
            </a:r>
            <a:r>
              <a:rPr lang="en-US" altLang="zh-CN" sz="1500" dirty="0">
                <a:solidFill>
                  <a:schemeClr val="dk1"/>
                </a:solidFill>
                <a:sym typeface="+mn-ea"/>
              </a:rPr>
              <a:t>”</a:t>
            </a:r>
            <a:r>
              <a:rPr lang="zh-CN" altLang="en-US" sz="1500" dirty="0">
                <a:solidFill>
                  <a:schemeClr val="dk1"/>
                </a:solidFill>
                <a:sym typeface="+mn-ea"/>
              </a:rPr>
              <a:t>到</a:t>
            </a:r>
            <a:r>
              <a:rPr lang="en-US" altLang="zh-CN" sz="1500" dirty="0">
                <a:solidFill>
                  <a:schemeClr val="dk1"/>
                </a:solidFill>
                <a:sym typeface="+mn-ea"/>
              </a:rPr>
              <a:t>“</a:t>
            </a:r>
            <a:r>
              <a:rPr lang="zh-CN" altLang="en-US" sz="1500" dirty="0">
                <a:solidFill>
                  <a:schemeClr val="dk1"/>
                </a:solidFill>
                <a:sym typeface="+mn-ea"/>
              </a:rPr>
              <a:t>可分析文本</a:t>
            </a:r>
            <a:r>
              <a:rPr lang="en-US" altLang="zh-CN" sz="1500" dirty="0">
                <a:solidFill>
                  <a:schemeClr val="dk1"/>
                </a:solidFill>
                <a:sym typeface="+mn-ea"/>
              </a:rPr>
              <a:t>”</a:t>
            </a:r>
            <a:r>
              <a:rPr lang="zh-CN" altLang="en-US" sz="1500" dirty="0">
                <a:solidFill>
                  <a:schemeClr val="dk1"/>
                </a:solidFill>
                <a:sym typeface="+mn-ea"/>
              </a:rPr>
              <a:t>的首次数据转化。</a:t>
            </a:r>
            <a:endParaRPr lang="zh-CN" altLang="en-US" sz="1500" dirty="0">
              <a:solidFill>
                <a:schemeClr val="dk1"/>
              </a:solidFill>
              <a:sym typeface="+mn-ea"/>
            </a:endParaRPr>
          </a:p>
        </p:txBody>
      </p:sp>
      <p:sp useBgFill="1">
        <p:nvSpPr>
          <p:cNvPr id="126" name="矩形: 圆角 4"/>
          <p:cNvSpPr/>
          <p:nvPr>
            <p:custDataLst>
              <p:tags r:id="rId3"/>
            </p:custDataLst>
          </p:nvPr>
        </p:nvSpPr>
        <p:spPr>
          <a:xfrm>
            <a:off x="695960" y="1653540"/>
            <a:ext cx="6449060" cy="4393565"/>
          </a:xfrm>
          <a:prstGeom prst="roundRect">
            <a:avLst>
              <a:gd name="adj" fmla="val 3565"/>
            </a:avLst>
          </a:prstGeom>
          <a:ln w="9525">
            <a:solidFill>
              <a:schemeClr val="accent1">
                <a:alpha val="44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90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endParaRPr lang="zh-CN" altLang="en-US" dirty="0">
              <a:solidFill>
                <a:schemeClr val="dk1"/>
              </a:solidFill>
              <a:sym typeface="+mn-ea"/>
            </a:endParaRPr>
          </a:p>
          <a:p>
            <a:pPr lvl="0" algn="l">
              <a:buClrTx/>
              <a:buSzTx/>
              <a:buFontTx/>
            </a:pPr>
            <a:endParaRPr lang="zh-CN" altLang="en-US" dirty="0">
              <a:solidFill>
                <a:schemeClr val="dk1"/>
              </a:solidFill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dirty="0">
                <a:solidFill>
                  <a:schemeClr val="dk1"/>
                </a:solidFill>
                <a:sym typeface="+mn-ea"/>
              </a:rPr>
              <a:t>路径：</a:t>
            </a:r>
            <a:r>
              <a:rPr lang="en-US" altLang="zh-CN" dirty="0">
                <a:solidFill>
                  <a:schemeClr val="dk1"/>
                </a:solidFill>
                <a:sym typeface="+mn-ea"/>
              </a:rPr>
              <a:t>nanoGPT-master\data\gu_pomes_by_guman\prepare_flyflower_data.py</a:t>
            </a:r>
            <a:endParaRPr lang="en-US" altLang="zh-CN" dirty="0">
              <a:solidFill>
                <a:schemeClr val="dk1"/>
              </a:solidFill>
              <a:sym typeface="+mn-ea"/>
            </a:endParaRPr>
          </a:p>
          <a:p>
            <a:pPr lvl="0" algn="l">
              <a:buClrTx/>
              <a:buSzTx/>
              <a:buFontTx/>
            </a:pPr>
            <a:endParaRPr lang="zh-CN" altLang="en-US" dirty="0">
              <a:solidFill>
                <a:schemeClr val="dk1"/>
              </a:solidFill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en-US" altLang="zh-CN" dirty="0">
                <a:solidFill>
                  <a:schemeClr val="dk1"/>
                </a:solidFill>
                <a:sym typeface="+mn-ea"/>
              </a:rPr>
              <a:t>    </a:t>
            </a:r>
            <a:r>
              <a:rPr lang="zh-CN" altLang="en-US" dirty="0">
                <a:solidFill>
                  <a:schemeClr val="dk1"/>
                </a:solidFill>
                <a:sym typeface="+mn-ea"/>
              </a:rPr>
              <a:t>该脚本从</a:t>
            </a:r>
            <a:r>
              <a:rPr lang="en-US" altLang="zh-CN" dirty="0">
                <a:solidFill>
                  <a:schemeClr val="dk1"/>
                </a:solidFill>
                <a:sym typeface="+mn-ea"/>
              </a:rPr>
              <a:t> all_poems.txt </a:t>
            </a:r>
            <a:r>
              <a:rPr lang="zh-CN" altLang="en-US" dirty="0">
                <a:solidFill>
                  <a:schemeClr val="dk1"/>
                </a:solidFill>
                <a:sym typeface="+mn-ea"/>
              </a:rPr>
              <a:t>文件中提取有效诗句，并完成以下操作：</a:t>
            </a:r>
            <a:endParaRPr lang="zh-CN" altLang="en-US" dirty="0">
              <a:solidFill>
                <a:schemeClr val="dk1"/>
              </a:solidFill>
              <a:sym typeface="+mn-ea"/>
            </a:endParaRPr>
          </a:p>
          <a:p>
            <a:pPr lvl="0" algn="l">
              <a:buClrTx/>
              <a:buSzTx/>
              <a:buFontTx/>
            </a:pPr>
            <a:endParaRPr lang="en-US" altLang="zh-CN" dirty="0">
              <a:solidFill>
                <a:schemeClr val="dk1"/>
              </a:solidFill>
              <a:sym typeface="+mn-ea"/>
            </a:endParaRPr>
          </a:p>
          <a:p>
            <a:pPr marL="285750" lvl="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dk1"/>
                </a:solidFill>
                <a:sym typeface="+mn-ea"/>
              </a:rPr>
              <a:t>数据清洗，去除空行与无效内容</a:t>
            </a:r>
            <a:endParaRPr lang="zh-CN" altLang="en-US" dirty="0">
              <a:solidFill>
                <a:schemeClr val="dk1"/>
              </a:solidFill>
              <a:sym typeface="+mn-ea"/>
            </a:endParaRPr>
          </a:p>
          <a:p>
            <a:pPr lvl="0" algn="l">
              <a:buClrTx/>
              <a:buSzTx/>
              <a:buFontTx/>
            </a:pPr>
            <a:endParaRPr lang="en-US" altLang="zh-CN" dirty="0">
              <a:solidFill>
                <a:schemeClr val="dk1"/>
              </a:solidFill>
              <a:sym typeface="+mn-ea"/>
            </a:endParaRPr>
          </a:p>
          <a:p>
            <a:pPr marL="285750" lvl="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dk1"/>
                </a:solidFill>
                <a:sym typeface="+mn-ea"/>
              </a:rPr>
              <a:t>分句处理与标准化</a:t>
            </a:r>
            <a:endParaRPr lang="zh-CN" altLang="en-US" dirty="0">
              <a:solidFill>
                <a:schemeClr val="dk1"/>
              </a:solidFill>
              <a:sym typeface="+mn-ea"/>
            </a:endParaRPr>
          </a:p>
          <a:p>
            <a:pPr lvl="0" algn="l">
              <a:buClrTx/>
              <a:buSzTx/>
              <a:buFontTx/>
            </a:pPr>
            <a:endParaRPr lang="en-US" altLang="zh-CN" dirty="0">
              <a:solidFill>
                <a:schemeClr val="dk1"/>
              </a:solidFill>
              <a:sym typeface="+mn-ea"/>
            </a:endParaRPr>
          </a:p>
          <a:p>
            <a:pPr marL="285750" lvl="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dk1"/>
                </a:solidFill>
                <a:sym typeface="+mn-ea"/>
              </a:rPr>
              <a:t>使用</a:t>
            </a:r>
            <a:r>
              <a:rPr lang="en-US" altLang="zh-CN" dirty="0">
                <a:solidFill>
                  <a:schemeClr val="dk1"/>
                </a:solidFill>
                <a:sym typeface="+mn-ea"/>
              </a:rPr>
              <a:t>Sentence Transformers</a:t>
            </a:r>
            <a:r>
              <a:rPr lang="zh-CN" altLang="en-US" dirty="0">
                <a:solidFill>
                  <a:schemeClr val="dk1"/>
                </a:solidFill>
                <a:sym typeface="+mn-ea"/>
              </a:rPr>
              <a:t>生成语义向量</a:t>
            </a:r>
            <a:endParaRPr lang="zh-CN" altLang="en-US" dirty="0">
              <a:solidFill>
                <a:schemeClr val="dk1"/>
              </a:solidFill>
              <a:sym typeface="+mn-ea"/>
            </a:endParaRPr>
          </a:p>
          <a:p>
            <a:pPr lvl="0" algn="l">
              <a:buClrTx/>
              <a:buSzTx/>
              <a:buFontTx/>
            </a:pPr>
            <a:endParaRPr lang="en-US" altLang="zh-CN" dirty="0">
              <a:solidFill>
                <a:schemeClr val="dk1"/>
              </a:solidFill>
              <a:sym typeface="+mn-ea"/>
            </a:endParaRPr>
          </a:p>
          <a:p>
            <a:pPr marL="285750" lvl="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dk1"/>
                </a:solidFill>
                <a:sym typeface="+mn-ea"/>
              </a:rPr>
              <a:t>保存为</a:t>
            </a:r>
            <a:endParaRPr lang="zh-CN" altLang="en-US" dirty="0">
              <a:solidFill>
                <a:schemeClr val="dk1"/>
              </a:solidFill>
              <a:sym typeface="+mn-ea"/>
            </a:endParaRPr>
          </a:p>
          <a:p>
            <a:pPr lvl="0" algn="l">
              <a:buClrTx/>
              <a:buSzTx/>
              <a:buFontTx/>
            </a:pPr>
            <a:endParaRPr lang="en-US" altLang="zh-CN" dirty="0">
              <a:solidFill>
                <a:schemeClr val="dk1"/>
              </a:solidFill>
              <a:sym typeface="+mn-ea"/>
            </a:endParaRPr>
          </a:p>
          <a:p>
            <a:pPr lvl="0" indent="457200" algn="l">
              <a:buClrTx/>
              <a:buSzTx/>
              <a:buFontTx/>
            </a:pPr>
            <a:r>
              <a:rPr lang="en-US" altLang="zh-CN" dirty="0">
                <a:solidFill>
                  <a:schemeClr val="dk1"/>
                </a:solidFill>
                <a:sym typeface="+mn-ea"/>
              </a:rPr>
              <a:t>poem_sentences.pkl</a:t>
            </a:r>
            <a:r>
              <a:rPr lang="zh-CN" altLang="en-US" dirty="0">
                <a:solidFill>
                  <a:schemeClr val="dk1"/>
                </a:solidFill>
                <a:sym typeface="+mn-ea"/>
              </a:rPr>
              <a:t>（文本列表）</a:t>
            </a:r>
            <a:endParaRPr lang="zh-CN" altLang="en-US" dirty="0">
              <a:solidFill>
                <a:schemeClr val="dk1"/>
              </a:solidFill>
              <a:sym typeface="+mn-ea"/>
            </a:endParaRPr>
          </a:p>
          <a:p>
            <a:pPr lvl="0" algn="l">
              <a:buClrTx/>
              <a:buSzTx/>
              <a:buFontTx/>
            </a:pPr>
            <a:endParaRPr lang="en-US" altLang="zh-CN" dirty="0">
              <a:solidFill>
                <a:schemeClr val="dk1"/>
              </a:solidFill>
              <a:sym typeface="+mn-ea"/>
            </a:endParaRPr>
          </a:p>
          <a:p>
            <a:pPr lvl="0" indent="457200" algn="l">
              <a:buClrTx/>
              <a:buSzTx/>
              <a:buFontTx/>
            </a:pPr>
            <a:r>
              <a:rPr lang="en-US" altLang="zh-CN" dirty="0">
                <a:solidFill>
                  <a:schemeClr val="dk1"/>
                </a:solidFill>
                <a:sym typeface="+mn-ea"/>
              </a:rPr>
              <a:t>poem_embeddings.npy</a:t>
            </a:r>
            <a:r>
              <a:rPr lang="zh-CN" altLang="en-US" dirty="0">
                <a:solidFill>
                  <a:schemeClr val="dk1"/>
                </a:solidFill>
                <a:sym typeface="+mn-ea"/>
              </a:rPr>
              <a:t>（向量数组）</a:t>
            </a:r>
            <a:endParaRPr lang="zh-CN" altLang="en-US" dirty="0">
              <a:solidFill>
                <a:schemeClr val="dk1"/>
              </a:solidFill>
              <a:sym typeface="+mn-ea"/>
            </a:endParaRPr>
          </a:p>
          <a:p>
            <a:pPr lvl="0" algn="l">
              <a:buClrTx/>
              <a:buSzTx/>
              <a:buFontTx/>
            </a:pPr>
            <a:endParaRPr lang="en-US" altLang="zh-CN" dirty="0">
              <a:solidFill>
                <a:schemeClr val="dk1"/>
              </a:solidFill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en-US" altLang="zh-CN" dirty="0">
                <a:solidFill>
                  <a:schemeClr val="dk1"/>
                </a:solidFill>
                <a:sym typeface="+mn-ea"/>
              </a:rPr>
              <a:t>    </a:t>
            </a:r>
            <a:r>
              <a:rPr lang="zh-CN" altLang="en-US" dirty="0">
                <a:solidFill>
                  <a:schemeClr val="dk1"/>
                </a:solidFill>
                <a:sym typeface="+mn-ea"/>
              </a:rPr>
              <a:t>这些结果是构建</a:t>
            </a:r>
            <a:r>
              <a:rPr lang="en-US" altLang="zh-CN" dirty="0">
                <a:solidFill>
                  <a:schemeClr val="dk1"/>
                </a:solidFill>
                <a:sym typeface="+mn-ea"/>
              </a:rPr>
              <a:t>FAISS</a:t>
            </a:r>
            <a:r>
              <a:rPr lang="zh-CN" altLang="en-US" dirty="0">
                <a:solidFill>
                  <a:schemeClr val="dk1"/>
                </a:solidFill>
                <a:sym typeface="+mn-ea"/>
              </a:rPr>
              <a:t>索引的关键数据源。</a:t>
            </a:r>
            <a:endParaRPr lang="zh-CN" altLang="en-US" dirty="0">
              <a:solidFill>
                <a:schemeClr val="dk1"/>
              </a:solidFill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60425" y="1798955"/>
            <a:ext cx="60305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🧹</a:t>
            </a:r>
            <a:r>
              <a:rPr lang="en-US" altLang="zh-CN" b="1"/>
              <a:t> </a:t>
            </a:r>
            <a:r>
              <a:rPr lang="zh-CN" altLang="en-US" b="1"/>
              <a:t>诗句清洗与向量化（</a:t>
            </a:r>
            <a:r>
              <a:rPr lang="en-US" altLang="zh-CN" b="1"/>
              <a:t>prepare_flyflower_data.py</a:t>
            </a:r>
            <a:r>
              <a:rPr lang="zh-CN" altLang="en-US" b="1"/>
              <a:t>）</a:t>
            </a:r>
            <a:endParaRPr lang="en-US" altLang="zh-CN" b="1"/>
          </a:p>
        </p:txBody>
      </p:sp>
      <p:sp>
        <p:nvSpPr>
          <p:cNvPr id="3" name="文本框 2"/>
          <p:cNvSpPr txBox="1"/>
          <p:nvPr/>
        </p:nvSpPr>
        <p:spPr>
          <a:xfrm>
            <a:off x="7524115" y="1798955"/>
            <a:ext cx="3746500" cy="7270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/>
              <a:t>📄</a:t>
            </a:r>
            <a:r>
              <a:rPr lang="en-US" altLang="zh-CN" b="1"/>
              <a:t> </a:t>
            </a:r>
            <a:r>
              <a:rPr lang="zh-CN" altLang="en-US" b="1"/>
              <a:t>古诗原始数据处理（</a:t>
            </a:r>
            <a:r>
              <a:rPr lang="en-US" altLang="zh-CN" b="1"/>
              <a:t>prepare_tangshi.py</a:t>
            </a:r>
            <a:r>
              <a:rPr lang="zh-CN" altLang="en-US" b="1"/>
              <a:t>）</a:t>
            </a:r>
            <a:endParaRPr lang="zh-CN" altLang="en-US" b="1"/>
          </a:p>
        </p:txBody>
      </p:sp>
    </p:spTree>
    <p:custDataLst>
      <p:tags r:id="rId4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1"/>
            </p:custDataLst>
          </p:nvPr>
        </p:nvSpPr>
        <p:spPr>
          <a:xfrm>
            <a:off x="6108700" y="1241425"/>
            <a:ext cx="5474335" cy="1841500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030588" y="346710"/>
            <a:ext cx="4980305" cy="705485"/>
          </a:xfrm>
        </p:spPr>
        <p:txBody>
          <a:bodyPr lIns="36195"/>
          <a:lstStyle/>
          <a:p>
            <a:r>
              <a:rPr lang="zh-CN" altLang="en-US" dirty="0">
                <a:solidFill>
                  <a:schemeClr val="tx1"/>
                </a:solidFill>
              </a:rPr>
              <a:t>后端实现与效果展示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34365" y="1241425"/>
            <a:ext cx="5474335" cy="381635"/>
          </a:xfrm>
          <a:gradFill>
            <a:gsLst>
              <a:gs pos="100000">
                <a:schemeClr val="accent1">
                  <a:lumMod val="80000"/>
                  <a:lumOff val="20000"/>
                </a:schemeClr>
              </a:gs>
              <a:gs pos="34000">
                <a:schemeClr val="accent1"/>
              </a:gs>
            </a:gsLst>
            <a:lin ang="18900000" scaled="0"/>
          </a:gradFill>
        </p:spPr>
        <p:txBody>
          <a:bodyPr lIns="431800" tIns="36195" bIns="0">
            <a:normAutofit/>
          </a:bodyPr>
          <a:lstStyle/>
          <a:p>
            <a:r>
              <a:rPr lang="zh-CN" altLang="en-US" sz="1800" dirty="0">
                <a:solidFill>
                  <a:srgbClr val="FFFFFF"/>
                </a:solidFill>
                <a:latin typeface="+mn-lt"/>
              </a:rPr>
              <a:t>🕸</a:t>
            </a:r>
            <a:r>
              <a:rPr lang="en-US" altLang="zh-CN" sz="1800" dirty="0">
                <a:solidFill>
                  <a:srgbClr val="FFFFFF"/>
                </a:solidFill>
                <a:latin typeface="+mn-lt"/>
              </a:rPr>
              <a:t> </a:t>
            </a:r>
            <a:r>
              <a:rPr lang="zh-CN" altLang="en-US" sz="1800" dirty="0">
                <a:solidFill>
                  <a:srgbClr val="FFFFFF"/>
                </a:solidFill>
                <a:latin typeface="+mn-lt"/>
              </a:rPr>
              <a:t>古诗数据采集（</a:t>
            </a:r>
            <a:r>
              <a:rPr lang="en-US" altLang="zh-CN" sz="1800" dirty="0">
                <a:solidFill>
                  <a:srgbClr val="FFFFFF"/>
                </a:solidFill>
                <a:latin typeface="+mn-lt"/>
              </a:rPr>
              <a:t>spider.py</a:t>
            </a:r>
            <a:r>
              <a:rPr lang="zh-CN" altLang="en-US" sz="1800" dirty="0">
                <a:solidFill>
                  <a:srgbClr val="FFFFFF"/>
                </a:solidFill>
                <a:latin typeface="+mn-lt"/>
              </a:rPr>
              <a:t>）</a:t>
            </a:r>
            <a:endParaRPr lang="zh-CN" altLang="en-US" sz="1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0" name="正文"/>
          <p:cNvSpPr txBox="1"/>
          <p:nvPr>
            <p:custDataLst>
              <p:tags r:id="rId4"/>
            </p:custDataLst>
          </p:nvPr>
        </p:nvSpPr>
        <p:spPr>
          <a:xfrm>
            <a:off x="6354445" y="1303655"/>
            <a:ext cx="4998085" cy="80581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indent="0" algn="l" fontAlgn="auto">
              <a:lnSpc>
                <a:spcPct val="130000"/>
              </a:lnSpc>
              <a:buNone/>
            </a:pP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路径：</a:t>
            </a: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nanoGPT-master\train.py</a:t>
            </a:r>
            <a:endParaRPr lang="en-US" altLang="zh-CN" sz="1400" spc="150" dirty="0">
              <a:solidFill>
                <a:schemeClr val="tx1">
                  <a:lumMod val="85000"/>
                  <a:lumOff val="15000"/>
                </a:schemeClr>
              </a:solidFill>
              <a:ea typeface="微软雅黑" panose="020B0503020204020204" charset="-122"/>
              <a:sym typeface="+mn-ea"/>
            </a:endParaRPr>
          </a:p>
          <a:p>
            <a:pPr indent="0" algn="l" fontAlgn="auto">
              <a:lnSpc>
                <a:spcPct val="130000"/>
              </a:lnSpc>
              <a:buNone/>
            </a:pP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    </a:t>
            </a: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使用</a:t>
            </a: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GPT-2</a:t>
            </a: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结构进行古诗句生成模型的训练。配置文件</a:t>
            </a: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gu_char.py</a:t>
            </a: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中设置了</a:t>
            </a: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max_iters=100000</a:t>
            </a: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，实现</a:t>
            </a: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10</a:t>
            </a: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万轮训练。训练结果保存为</a:t>
            </a: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 ckpt.pt </a:t>
            </a: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模型文件。</a:t>
            </a:r>
            <a:endParaRPr lang="en-US" altLang="zh-CN" sz="1400" spc="150" dirty="0">
              <a:solidFill>
                <a:schemeClr val="tx1">
                  <a:lumMod val="85000"/>
                  <a:lumOff val="15000"/>
                </a:schemeClr>
              </a:solidFill>
              <a:ea typeface="微软雅黑" panose="020B0503020204020204" charset="-122"/>
              <a:sym typeface="+mn-ea"/>
            </a:endParaRPr>
          </a:p>
          <a:p>
            <a:pPr indent="0" algn="l" fontAlgn="auto">
              <a:lnSpc>
                <a:spcPct val="130000"/>
              </a:lnSpc>
              <a:buNone/>
            </a:pP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⚠</a:t>
            </a: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 </a:t>
            </a: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当前训练模型</a:t>
            </a: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loss</a:t>
            </a: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下降较慢，可能因参数未充分调优，适合作为</a:t>
            </a: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AI</a:t>
            </a: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生成诗句的备选方案。</a:t>
            </a:r>
            <a:endParaRPr lang="zh-CN" altLang="en-US" sz="1400" spc="150" dirty="0">
              <a:solidFill>
                <a:schemeClr val="tx1">
                  <a:lumMod val="85000"/>
                  <a:lumOff val="15000"/>
                </a:schemeClr>
              </a:solidFill>
              <a:ea typeface="微软雅黑" panose="020B0503020204020204" charset="-122"/>
              <a:sym typeface="+mn-ea"/>
            </a:endParaRPr>
          </a:p>
          <a:p>
            <a:pPr indent="0" algn="l" fontAlgn="auto">
              <a:lnSpc>
                <a:spcPct val="130000"/>
              </a:lnSpc>
              <a:buNone/>
            </a:pPr>
            <a:endParaRPr lang="en-US" altLang="zh-CN" sz="1400" spc="150" dirty="0">
              <a:solidFill>
                <a:schemeClr val="tx1">
                  <a:lumMod val="85000"/>
                  <a:lumOff val="15000"/>
                </a:schemeClr>
              </a:solidFill>
              <a:ea typeface="微软雅黑" panose="020B0503020204020204" charset="-122"/>
              <a:sym typeface="+mn-ea"/>
            </a:endParaRPr>
          </a:p>
          <a:p>
            <a:pPr indent="0" algn="l" fontAlgn="auto">
              <a:lnSpc>
                <a:spcPct val="130000"/>
              </a:lnSpc>
              <a:buNone/>
            </a:pPr>
            <a:endParaRPr lang="en-US" altLang="zh-CN" sz="1400" spc="150" dirty="0">
              <a:solidFill>
                <a:schemeClr val="tx1">
                  <a:lumMod val="85000"/>
                  <a:lumOff val="15000"/>
                </a:schemeClr>
              </a:solidFill>
              <a:ea typeface="微软雅黑" panose="020B0503020204020204" charset="-122"/>
              <a:sym typeface="+mn-ea"/>
            </a:endParaRPr>
          </a:p>
        </p:txBody>
      </p:sp>
      <p:sp>
        <p:nvSpPr>
          <p:cNvPr id="2" name="正文"/>
          <p:cNvSpPr txBox="1"/>
          <p:nvPr>
            <p:custDataLst>
              <p:tags r:id="rId5"/>
            </p:custDataLst>
          </p:nvPr>
        </p:nvSpPr>
        <p:spPr>
          <a:xfrm>
            <a:off x="829945" y="1623060"/>
            <a:ext cx="5049520" cy="80581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indent="0" algn="l" fontAlgn="auto">
              <a:lnSpc>
                <a:spcPct val="130000"/>
              </a:lnSpc>
              <a:buNone/>
            </a:pP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路径：</a:t>
            </a: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nanoGPT-master\spider.py</a:t>
            </a:r>
            <a:endParaRPr lang="en-US" altLang="zh-CN" sz="1400" spc="150" dirty="0">
              <a:solidFill>
                <a:schemeClr val="tx1">
                  <a:lumMod val="85000"/>
                  <a:lumOff val="15000"/>
                </a:schemeClr>
              </a:solidFill>
              <a:ea typeface="微软雅黑" panose="020B0503020204020204" charset="-122"/>
              <a:sym typeface="+mn-ea"/>
            </a:endParaRPr>
          </a:p>
          <a:p>
            <a:pPr indent="0" algn="l" fontAlgn="auto">
              <a:lnSpc>
                <a:spcPct val="130000"/>
              </a:lnSpc>
              <a:buNone/>
            </a:pP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    </a:t>
            </a: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该模块通过网页爬虫自动提取古诗文信息，抓取字段包括诗文标题、作者、朝代以及诗句内容与注释说明。</a:t>
            </a:r>
            <a:endParaRPr lang="en-US" altLang="zh-CN" sz="1400" spc="150" dirty="0">
              <a:solidFill>
                <a:schemeClr val="tx1">
                  <a:lumMod val="85000"/>
                  <a:lumOff val="15000"/>
                </a:schemeClr>
              </a:solidFill>
              <a:ea typeface="微软雅黑" panose="020B0503020204020204" charset="-122"/>
              <a:sym typeface="+mn-ea"/>
            </a:endParaRPr>
          </a:p>
          <a:p>
            <a:pPr indent="0" algn="l" fontAlgn="auto">
              <a:lnSpc>
                <a:spcPct val="130000"/>
              </a:lnSpc>
              <a:buNone/>
            </a:pP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    </a:t>
            </a: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这些数据为后续诗句筛选、嵌入建模提供素材来源，构建系统的</a:t>
            </a: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“</a:t>
            </a: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文化底座</a:t>
            </a: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”</a:t>
            </a: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。</a:t>
            </a:r>
            <a:endParaRPr lang="zh-CN" altLang="en-US" sz="1400" spc="150" dirty="0">
              <a:solidFill>
                <a:schemeClr val="tx1">
                  <a:lumMod val="85000"/>
                  <a:lumOff val="15000"/>
                </a:schemeClr>
              </a:solidFill>
              <a:ea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8700" y="4547870"/>
            <a:ext cx="5474335" cy="1036320"/>
          </a:xfrm>
          <a:prstGeom prst="rect">
            <a:avLst/>
          </a:prstGeom>
        </p:spPr>
      </p:pic>
      <p:sp>
        <p:nvSpPr>
          <p:cNvPr id="4" name="文本占位符 6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6108700" y="859790"/>
            <a:ext cx="5474335" cy="381635"/>
          </a:xfrm>
          <a:prstGeom prst="rect">
            <a:avLst/>
          </a:prstGeom>
          <a:gradFill>
            <a:gsLst>
              <a:gs pos="100000">
                <a:schemeClr val="accent1">
                  <a:lumMod val="80000"/>
                  <a:lumOff val="20000"/>
                </a:schemeClr>
              </a:gs>
              <a:gs pos="34000">
                <a:schemeClr val="accent1"/>
              </a:gs>
            </a:gsLst>
            <a:lin ang="18900000" scaled="0"/>
          </a:gradFill>
        </p:spPr>
        <p:txBody>
          <a:bodyPr vert="horz" lIns="431800" tIns="36195" rIns="76200" bIns="0" rtlCol="0" anchor="t" anchorCtr="0">
            <a:norm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45720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b="1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91440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37160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b="1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182880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b="1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800" dirty="0">
                <a:solidFill>
                  <a:srgbClr val="FFFFFF"/>
                </a:solidFill>
                <a:latin typeface="+mn-lt"/>
              </a:rPr>
              <a:t>🧠</a:t>
            </a:r>
            <a:r>
              <a:rPr lang="en-US" altLang="zh-CN" sz="1800" dirty="0">
                <a:solidFill>
                  <a:srgbClr val="FFFFFF"/>
                </a:solidFill>
                <a:latin typeface="+mn-lt"/>
              </a:rPr>
              <a:t> GPT</a:t>
            </a:r>
            <a:r>
              <a:rPr lang="zh-CN" altLang="en-US" sz="1800" dirty="0">
                <a:solidFill>
                  <a:srgbClr val="FFFFFF"/>
                </a:solidFill>
                <a:latin typeface="+mn-lt"/>
              </a:rPr>
              <a:t>模型训练（</a:t>
            </a:r>
            <a:r>
              <a:rPr lang="en-US" altLang="zh-CN" sz="1800" dirty="0">
                <a:solidFill>
                  <a:srgbClr val="FFFFFF"/>
                </a:solidFill>
                <a:latin typeface="+mn-lt"/>
              </a:rPr>
              <a:t>train.py</a:t>
            </a:r>
            <a:r>
              <a:rPr lang="zh-CN" altLang="en-US" sz="1800" dirty="0">
                <a:solidFill>
                  <a:srgbClr val="FFFFFF"/>
                </a:solidFill>
                <a:latin typeface="+mn-lt"/>
              </a:rPr>
              <a:t>）</a:t>
            </a:r>
            <a:endParaRPr lang="zh-CN" altLang="en-US" sz="1800" dirty="0">
              <a:solidFill>
                <a:srgbClr val="FFFFFF"/>
              </a:solidFill>
              <a:latin typeface="+mn-lt"/>
            </a:endParaRPr>
          </a:p>
        </p:txBody>
      </p:sp>
      <p:pic>
        <p:nvPicPr>
          <p:cNvPr id="5" name="图片 2" descr="60e382ab7fa6ce9db37a496ad30d2fb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08700" y="3093720"/>
            <a:ext cx="5474335" cy="1454150"/>
          </a:xfrm>
          <a:prstGeom prst="rect">
            <a:avLst/>
          </a:prstGeom>
        </p:spPr>
      </p:pic>
      <p:sp>
        <p:nvSpPr>
          <p:cNvPr id="11" name="文本占位符 6"/>
          <p:cNvSpPr>
            <a:spLocks noGrp="1"/>
          </p:cNvSpPr>
          <p:nvPr>
            <p:custDataLst>
              <p:tags r:id="rId9"/>
            </p:custDataLst>
          </p:nvPr>
        </p:nvSpPr>
        <p:spPr>
          <a:xfrm>
            <a:off x="633730" y="3093720"/>
            <a:ext cx="5474335" cy="381635"/>
          </a:xfrm>
          <a:prstGeom prst="rect">
            <a:avLst/>
          </a:prstGeom>
          <a:gradFill>
            <a:gsLst>
              <a:gs pos="100000">
                <a:schemeClr val="accent1">
                  <a:lumMod val="80000"/>
                  <a:lumOff val="20000"/>
                </a:schemeClr>
              </a:gs>
              <a:gs pos="34000">
                <a:schemeClr val="accent1"/>
              </a:gs>
            </a:gsLst>
            <a:lin ang="18900000" scaled="0"/>
          </a:gradFill>
        </p:spPr>
        <p:txBody>
          <a:bodyPr vert="horz" lIns="431800" tIns="36195" rIns="76200" bIns="0" rtlCol="0" anchor="t" anchorCtr="0">
            <a:normAutofit fontScale="90000"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45720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b="1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91440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37160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b="1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182880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b="1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800" dirty="0">
                <a:solidFill>
                  <a:srgbClr val="FFFFFF"/>
                </a:solidFill>
                <a:latin typeface="+mn-lt"/>
              </a:rPr>
              <a:t>🖥</a:t>
            </a:r>
            <a:r>
              <a:rPr lang="en-US" altLang="zh-CN" sz="1800" dirty="0">
                <a:solidFill>
                  <a:srgbClr val="FFFFFF"/>
                </a:solidFill>
                <a:latin typeface="+mn-lt"/>
              </a:rPr>
              <a:t> </a:t>
            </a:r>
            <a:r>
              <a:rPr lang="zh-CN" altLang="en-US" sz="1800" dirty="0">
                <a:solidFill>
                  <a:srgbClr val="FFFFFF"/>
                </a:solidFill>
                <a:latin typeface="+mn-lt"/>
              </a:rPr>
              <a:t>可视化界面启动（</a:t>
            </a:r>
            <a:r>
              <a:rPr lang="en-US" altLang="zh-CN" sz="1800" dirty="0">
                <a:solidFill>
                  <a:srgbClr val="FFFFFF"/>
                </a:solidFill>
                <a:latin typeface="+mn-lt"/>
              </a:rPr>
              <a:t>flyflower_gradio.py</a:t>
            </a:r>
            <a:r>
              <a:rPr lang="zh-CN" altLang="en-US" sz="1800" dirty="0">
                <a:solidFill>
                  <a:srgbClr val="FFFFFF"/>
                </a:solidFill>
                <a:latin typeface="+mn-lt"/>
              </a:rPr>
              <a:t>）</a:t>
            </a:r>
            <a:endParaRPr lang="zh-CN" altLang="en-US" sz="1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2" name="矩形 11"/>
          <p:cNvSpPr/>
          <p:nvPr>
            <p:custDataLst>
              <p:tags r:id="rId10"/>
            </p:custDataLst>
          </p:nvPr>
        </p:nvSpPr>
        <p:spPr>
          <a:xfrm>
            <a:off x="633730" y="3475355"/>
            <a:ext cx="5474335" cy="2393950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/>
          </a:p>
        </p:txBody>
      </p:sp>
      <p:sp>
        <p:nvSpPr>
          <p:cNvPr id="13" name="正文"/>
          <p:cNvSpPr txBox="1"/>
          <p:nvPr>
            <p:custDataLst>
              <p:tags r:id="rId11"/>
            </p:custDataLst>
          </p:nvPr>
        </p:nvSpPr>
        <p:spPr>
          <a:xfrm>
            <a:off x="881380" y="3551555"/>
            <a:ext cx="5059680" cy="80581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indent="0" algn="l" fontAlgn="auto">
              <a:lnSpc>
                <a:spcPct val="130000"/>
              </a:lnSpc>
              <a:buNone/>
            </a:pP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路径：</a:t>
            </a: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nanoGPT-master\data\gu_pomes_by_guman\flyflower_gradio.py</a:t>
            </a:r>
            <a:endParaRPr lang="en-US" altLang="zh-CN" sz="1400" spc="150" dirty="0">
              <a:solidFill>
                <a:schemeClr val="tx1">
                  <a:lumMod val="85000"/>
                  <a:lumOff val="15000"/>
                </a:schemeClr>
              </a:solidFill>
              <a:ea typeface="微软雅黑" panose="020B0503020204020204" charset="-122"/>
              <a:sym typeface="+mn-ea"/>
            </a:endParaRPr>
          </a:p>
          <a:p>
            <a:pPr indent="0" algn="l" fontAlgn="auto">
              <a:lnSpc>
                <a:spcPct val="130000"/>
              </a:lnSpc>
              <a:buNone/>
            </a:pP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    </a:t>
            </a: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运行该文件后可在浏览器访问</a:t>
            </a: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 http://127.0.0.1:7860</a:t>
            </a: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，输入任意关键词（如</a:t>
            </a: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“</a:t>
            </a: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月</a:t>
            </a: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”</a:t>
            </a: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、</a:t>
            </a: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“</a:t>
            </a: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风</a:t>
            </a: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”</a:t>
            </a: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）即可查看匹配的古诗句结果。</a:t>
            </a:r>
            <a:endParaRPr lang="en-US" altLang="zh-CN" sz="1400" spc="150" dirty="0">
              <a:solidFill>
                <a:schemeClr val="tx1">
                  <a:lumMod val="85000"/>
                  <a:lumOff val="15000"/>
                </a:schemeClr>
              </a:solidFill>
              <a:ea typeface="微软雅黑" panose="020B0503020204020204" charset="-122"/>
              <a:sym typeface="+mn-ea"/>
            </a:endParaRPr>
          </a:p>
          <a:p>
            <a:pPr indent="0" algn="l" fontAlgn="auto">
              <a:lnSpc>
                <a:spcPct val="130000"/>
              </a:lnSpc>
              <a:buNone/>
            </a:pP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    </a:t>
            </a: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这是系统中的</a:t>
            </a: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“</a:t>
            </a: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检索工具子界面</a:t>
            </a:r>
            <a:r>
              <a:rPr lang="en-US" altLang="zh-CN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”</a:t>
            </a: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  <a:sym typeface="+mn-ea"/>
              </a:rPr>
              <a:t>，也是最直接可见的用户功能之一。</a:t>
            </a:r>
            <a:endParaRPr lang="zh-CN" altLang="en-US" sz="1400" spc="150" dirty="0">
              <a:solidFill>
                <a:schemeClr val="tx1">
                  <a:lumMod val="85000"/>
                  <a:lumOff val="15000"/>
                </a:schemeClr>
              </a:solidFill>
              <a:ea typeface="微软雅黑" panose="020B0503020204020204" charset="-122"/>
              <a:sym typeface="+mn-ea"/>
            </a:endParaRPr>
          </a:p>
        </p:txBody>
      </p:sp>
      <p:pic>
        <p:nvPicPr>
          <p:cNvPr id="14" name="图片 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108700" y="5584190"/>
            <a:ext cx="5473700" cy="658495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3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idx="13"/>
            <p:custDataLst>
              <p:tags r:id="rId1"/>
            </p:custDataLst>
          </p:nvPr>
        </p:nvSpPr>
        <p:spPr/>
        <p:txBody>
          <a:bodyPr/>
          <a:p>
            <a:r>
              <a:rPr lang="en-US" altLang="en-US"/>
              <a:t>04</a:t>
            </a:r>
            <a:endParaRPr lang="en-US" altLang="en-US"/>
          </a:p>
        </p:txBody>
      </p:sp>
      <p:sp>
        <p:nvSpPr>
          <p:cNvPr id="3" name="标题 2"/>
          <p:cNvSpPr>
            <a:spLocks noGrp="1"/>
          </p:cNvSpPr>
          <p:nvPr>
            <p:ph type="ctrTitle" idx="14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结束语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F:/Projects/New folder/图片9.png图片9"/>
          <p:cNvPicPr preferRelativeResize="0"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22596" r="22596"/>
          <a:stretch>
            <a:fillRect/>
          </a:stretch>
        </p:blipFill>
        <p:spPr>
          <a:xfrm>
            <a:off x="609602" y="609603"/>
            <a:ext cx="5486400" cy="5638800"/>
          </a:xfrm>
          <a:custGeom>
            <a:avLst/>
            <a:gdLst>
              <a:gd name="connisteX0" fmla="*/ 0 w 76200"/>
              <a:gd name="connsiteY0" fmla="*/ 203197 h 78316"/>
              <a:gd name="connisteX1" fmla="*/ 203197 w 76200"/>
              <a:gd name="connsiteY1" fmla="*/ 0 h 78316"/>
              <a:gd name="connisteX2" fmla="*/ 5283202 w 76200"/>
              <a:gd name="connsiteY2" fmla="*/ 0 h 78316"/>
              <a:gd name="connisteX3" fmla="*/ 5486400 w 76200"/>
              <a:gd name="connsiteY3" fmla="*/ 203197 h 78316"/>
              <a:gd name="connisteX4" fmla="*/ 5486400 w 76200"/>
              <a:gd name="connsiteY4" fmla="*/ 5435595 h 78316"/>
              <a:gd name="connisteX5" fmla="*/ 5283202 w 76200"/>
              <a:gd name="connsiteY5" fmla="*/ 5638803 h 78316"/>
              <a:gd name="connisteX6" fmla="*/ 203197 w 76200"/>
              <a:gd name="connsiteY6" fmla="*/ 5638803 h 78316"/>
              <a:gd name="connisteX7" fmla="*/ 0 w 76200"/>
              <a:gd name="connsiteY7" fmla="*/ 5435595 h 78316"/>
              <a:gd name="connisteX8" fmla="*/ 0 w 76200"/>
              <a:gd name="connsiteY8" fmla="*/ 203197 h 7831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486400" h="5638803">
                <a:moveTo>
                  <a:pt x="0" y="203198"/>
                </a:moveTo>
                <a:cubicBezTo>
                  <a:pt x="0" y="90974"/>
                  <a:pt x="90974" y="0"/>
                  <a:pt x="203198" y="0"/>
                </a:cubicBezTo>
                <a:lnTo>
                  <a:pt x="5283202" y="0"/>
                </a:lnTo>
                <a:cubicBezTo>
                  <a:pt x="5395426" y="0"/>
                  <a:pt x="5486400" y="90974"/>
                  <a:pt x="5486400" y="203198"/>
                </a:cubicBezTo>
                <a:lnTo>
                  <a:pt x="5486400" y="5435596"/>
                </a:lnTo>
                <a:cubicBezTo>
                  <a:pt x="5486400" y="5547829"/>
                  <a:pt x="5395426" y="5638803"/>
                  <a:pt x="5283202" y="5638803"/>
                </a:cubicBezTo>
                <a:lnTo>
                  <a:pt x="203198" y="5638803"/>
                </a:lnTo>
                <a:cubicBezTo>
                  <a:pt x="90974" y="5638803"/>
                  <a:pt x="0" y="5547829"/>
                  <a:pt x="0" y="5435596"/>
                </a:cubicBezTo>
                <a:lnTo>
                  <a:pt x="0" y="203198"/>
                </a:lnTo>
                <a:close/>
              </a:path>
            </a:pathLst>
          </a:custGeom>
          <a:blipFill rotWithShape="1">
            <a:blip r:embed="rId3"/>
            <a:stretch>
              <a:fillRect/>
            </a:stretch>
          </a:blip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prstClr val="black"/>
                  </a:fgClr>
                </a:pattFill>
              </a14:hiddenLine>
            </a:ext>
          </a:extLst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2565404"/>
            <a:ext cx="914400" cy="1727200"/>
          </a:xfrm>
          <a:prstGeom prst="rect">
            <a:avLst/>
          </a:prstGeom>
          <a:solidFill>
            <a:schemeClr val="accent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705597" y="609603"/>
            <a:ext cx="5016499" cy="1524003"/>
          </a:xfrm>
          <a:noFill/>
        </p:spPr>
        <p:txBody>
          <a:bodyPr lIns="0" tIns="0" rIns="0" bIns="0" anchor="t">
            <a:noAutofit/>
          </a:bodyPr>
          <a:p>
            <a:pPr algn="l">
              <a:lnSpc>
                <a:spcPct val="114000"/>
              </a:lnSpc>
            </a:pPr>
            <a:r>
              <a:rPr lang="zh-CN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项目总结</a:t>
            </a:r>
            <a:endParaRPr lang="zh-CN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6705600" y="1578610"/>
            <a:ext cx="4953000" cy="4392930"/>
            <a:chOff x="10560" y="3600"/>
            <a:chExt cx="7800" cy="6918"/>
          </a:xfrm>
        </p:grpSpPr>
        <p:sp>
          <p:nvSpPr>
            <p:cNvPr id="7" name="任意多边形 6"/>
            <p:cNvSpPr/>
            <p:nvPr>
              <p:custDataLst>
                <p:tags r:id="rId6"/>
              </p:custDataLst>
            </p:nvPr>
          </p:nvSpPr>
          <p:spPr>
            <a:xfrm>
              <a:off x="10560" y="3600"/>
              <a:ext cx="81" cy="1077"/>
            </a:xfrm>
            <a:custGeom>
              <a:avLst/>
              <a:gdLst>
                <a:gd name="connisteX0" fmla="*/ 0 w 705"/>
                <a:gd name="connsiteY0" fmla="*/ 25402 h 15522"/>
                <a:gd name="connisteX1" fmla="*/ 25402 w 705"/>
                <a:gd name="connsiteY1" fmla="*/ 0 h 15522"/>
                <a:gd name="connisteX2" fmla="*/ 25402 w 705"/>
                <a:gd name="connsiteY2" fmla="*/ 0 h 15522"/>
                <a:gd name="connisteX3" fmla="*/ 50804 w 705"/>
                <a:gd name="connsiteY3" fmla="*/ 25402 h 15522"/>
                <a:gd name="connisteX4" fmla="*/ 50804 w 705"/>
                <a:gd name="connsiteY4" fmla="*/ 1092195 h 15522"/>
                <a:gd name="connisteX5" fmla="*/ 25402 w 705"/>
                <a:gd name="connsiteY5" fmla="*/ 1117597 h 15522"/>
                <a:gd name="connisteX6" fmla="*/ 25402 w 705"/>
                <a:gd name="connsiteY6" fmla="*/ 1117597 h 15522"/>
                <a:gd name="connisteX7" fmla="*/ 0 w 705"/>
                <a:gd name="connsiteY7" fmla="*/ 1092195 h 15522"/>
                <a:gd name="connisteX8" fmla="*/ 0 w 705"/>
                <a:gd name="connsiteY8" fmla="*/ 25402 h 15522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pathLst>
                <a:path w="50804" h="1117598">
                  <a:moveTo>
                    <a:pt x="0" y="25402"/>
                  </a:moveTo>
                  <a:cubicBezTo>
                    <a:pt x="0" y="11375"/>
                    <a:pt x="11375" y="0"/>
                    <a:pt x="25402" y="0"/>
                  </a:cubicBezTo>
                  <a:lnTo>
                    <a:pt x="25402" y="0"/>
                  </a:lnTo>
                  <a:cubicBezTo>
                    <a:pt x="39429" y="0"/>
                    <a:pt x="50804" y="11375"/>
                    <a:pt x="50804" y="25402"/>
                  </a:cubicBezTo>
                  <a:lnTo>
                    <a:pt x="50804" y="1092196"/>
                  </a:lnTo>
                  <a:cubicBezTo>
                    <a:pt x="50804" y="1106232"/>
                    <a:pt x="39429" y="1117598"/>
                    <a:pt x="25402" y="1117598"/>
                  </a:cubicBezTo>
                  <a:lnTo>
                    <a:pt x="25402" y="1117598"/>
                  </a:lnTo>
                  <a:cubicBezTo>
                    <a:pt x="11375" y="1117598"/>
                    <a:pt x="0" y="1106232"/>
                    <a:pt x="0" y="1092196"/>
                  </a:cubicBezTo>
                  <a:lnTo>
                    <a:pt x="0" y="25402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任意多边形 9"/>
            <p:cNvSpPr/>
            <p:nvPr>
              <p:custDataLst>
                <p:tags r:id="rId7"/>
              </p:custDataLst>
            </p:nvPr>
          </p:nvSpPr>
          <p:spPr>
            <a:xfrm>
              <a:off x="10560" y="4976"/>
              <a:ext cx="81" cy="2778"/>
            </a:xfrm>
            <a:custGeom>
              <a:avLst/>
              <a:gdLst>
                <a:gd name="connisteX0" fmla="*/ 0 w 705"/>
                <a:gd name="connsiteY0" fmla="*/ 25402 h 15522"/>
                <a:gd name="connisteX1" fmla="*/ 25402 w 705"/>
                <a:gd name="connsiteY1" fmla="*/ 0 h 15522"/>
                <a:gd name="connisteX2" fmla="*/ 25402 w 705"/>
                <a:gd name="connsiteY2" fmla="*/ 0 h 15522"/>
                <a:gd name="connisteX3" fmla="*/ 50804 w 705"/>
                <a:gd name="connsiteY3" fmla="*/ 25402 h 15522"/>
                <a:gd name="connisteX4" fmla="*/ 50804 w 705"/>
                <a:gd name="connsiteY4" fmla="*/ 1092195 h 15522"/>
                <a:gd name="connisteX5" fmla="*/ 25402 w 705"/>
                <a:gd name="connsiteY5" fmla="*/ 1117597 h 15522"/>
                <a:gd name="connisteX6" fmla="*/ 25402 w 705"/>
                <a:gd name="connsiteY6" fmla="*/ 1117597 h 15522"/>
                <a:gd name="connisteX7" fmla="*/ 0 w 705"/>
                <a:gd name="connsiteY7" fmla="*/ 1092195 h 15522"/>
                <a:gd name="connisteX8" fmla="*/ 0 w 705"/>
                <a:gd name="connsiteY8" fmla="*/ 25402 h 15522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pathLst>
                <a:path w="50804" h="1117598">
                  <a:moveTo>
                    <a:pt x="0" y="25402"/>
                  </a:moveTo>
                  <a:cubicBezTo>
                    <a:pt x="0" y="11375"/>
                    <a:pt x="11375" y="0"/>
                    <a:pt x="25402" y="0"/>
                  </a:cubicBezTo>
                  <a:lnTo>
                    <a:pt x="25402" y="0"/>
                  </a:lnTo>
                  <a:cubicBezTo>
                    <a:pt x="39429" y="0"/>
                    <a:pt x="50804" y="11375"/>
                    <a:pt x="50804" y="25402"/>
                  </a:cubicBezTo>
                  <a:lnTo>
                    <a:pt x="50804" y="1092196"/>
                  </a:lnTo>
                  <a:cubicBezTo>
                    <a:pt x="50804" y="1106232"/>
                    <a:pt x="39429" y="1117598"/>
                    <a:pt x="25402" y="1117598"/>
                  </a:cubicBezTo>
                  <a:lnTo>
                    <a:pt x="25402" y="1117598"/>
                  </a:lnTo>
                  <a:cubicBezTo>
                    <a:pt x="11375" y="1117598"/>
                    <a:pt x="0" y="1106232"/>
                    <a:pt x="0" y="1092196"/>
                  </a:cubicBezTo>
                  <a:lnTo>
                    <a:pt x="0" y="25402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>
              <p:custDataLst>
                <p:tags r:id="rId8"/>
              </p:custDataLst>
            </p:nvPr>
          </p:nvSpPr>
          <p:spPr>
            <a:xfrm>
              <a:off x="10800" y="3600"/>
              <a:ext cx="756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本项目顺利完成了</a:t>
              </a:r>
              <a:r>
                <a:rPr lang="en-US" altLang="zh-CN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“AI</a:t>
              </a:r>
              <a:r>
                <a:rPr lang="zh-CN" altLang="en-US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飞花令</a:t>
              </a:r>
              <a:r>
                <a:rPr lang="en-US" altLang="zh-CN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”</a:t>
              </a:r>
              <a:r>
                <a:rPr lang="zh-CN" altLang="en-US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系统的开发任务，实现了传统文字游戏的数字化转型与智能化重构。</a:t>
              </a:r>
              <a:endParaRPr lang="zh-CN" altLang="en-US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3" name="任意多边形 12"/>
            <p:cNvSpPr/>
            <p:nvPr>
              <p:custDataLst>
                <p:tags r:id="rId9"/>
              </p:custDataLst>
            </p:nvPr>
          </p:nvSpPr>
          <p:spPr>
            <a:xfrm>
              <a:off x="10560" y="8080"/>
              <a:ext cx="81" cy="2438"/>
            </a:xfrm>
            <a:custGeom>
              <a:avLst/>
              <a:gdLst>
                <a:gd name="connisteX0" fmla="*/ 0 w 705"/>
                <a:gd name="connsiteY0" fmla="*/ 25402 h 15522"/>
                <a:gd name="connisteX1" fmla="*/ 25402 w 705"/>
                <a:gd name="connsiteY1" fmla="*/ 0 h 15522"/>
                <a:gd name="connisteX2" fmla="*/ 25402 w 705"/>
                <a:gd name="connsiteY2" fmla="*/ 0 h 15522"/>
                <a:gd name="connisteX3" fmla="*/ 50804 w 705"/>
                <a:gd name="connsiteY3" fmla="*/ 25402 h 15522"/>
                <a:gd name="connisteX4" fmla="*/ 50804 w 705"/>
                <a:gd name="connsiteY4" fmla="*/ 1092195 h 15522"/>
                <a:gd name="connisteX5" fmla="*/ 25402 w 705"/>
                <a:gd name="connsiteY5" fmla="*/ 1117597 h 15522"/>
                <a:gd name="connisteX6" fmla="*/ 25402 w 705"/>
                <a:gd name="connsiteY6" fmla="*/ 1117597 h 15522"/>
                <a:gd name="connisteX7" fmla="*/ 0 w 705"/>
                <a:gd name="connsiteY7" fmla="*/ 1092195 h 15522"/>
                <a:gd name="connisteX8" fmla="*/ 0 w 705"/>
                <a:gd name="connsiteY8" fmla="*/ 25402 h 15522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pathLst>
                <a:path w="50804" h="1117598">
                  <a:moveTo>
                    <a:pt x="0" y="25402"/>
                  </a:moveTo>
                  <a:cubicBezTo>
                    <a:pt x="0" y="11375"/>
                    <a:pt x="11375" y="0"/>
                    <a:pt x="25402" y="0"/>
                  </a:cubicBezTo>
                  <a:lnTo>
                    <a:pt x="25402" y="0"/>
                  </a:lnTo>
                  <a:cubicBezTo>
                    <a:pt x="39429" y="0"/>
                    <a:pt x="50804" y="11375"/>
                    <a:pt x="50804" y="25402"/>
                  </a:cubicBezTo>
                  <a:lnTo>
                    <a:pt x="50804" y="1092196"/>
                  </a:lnTo>
                  <a:cubicBezTo>
                    <a:pt x="50804" y="1106232"/>
                    <a:pt x="39429" y="1117598"/>
                    <a:pt x="25402" y="1117598"/>
                  </a:cubicBezTo>
                  <a:lnTo>
                    <a:pt x="25402" y="1117598"/>
                  </a:lnTo>
                  <a:cubicBezTo>
                    <a:pt x="11375" y="1117598"/>
                    <a:pt x="0" y="1106232"/>
                    <a:pt x="0" y="1092196"/>
                  </a:cubicBezTo>
                  <a:lnTo>
                    <a:pt x="0" y="25402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>
              <p:custDataLst>
                <p:tags r:id="rId10"/>
              </p:custDataLst>
            </p:nvPr>
          </p:nvSpPr>
          <p:spPr>
            <a:xfrm>
              <a:off x="10800" y="4888"/>
              <a:ext cx="7560" cy="286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通过模块化设计将</a:t>
              </a:r>
              <a:r>
                <a:rPr lang="zh-CN" altLang="en-US" b="1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数据抓取、规则判断、语义检索、人机对话</a:t>
              </a:r>
              <a:r>
                <a:rPr lang="zh-CN" altLang="en-US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等功能整合，构建起从前端交互到后端逻辑的完整架构。技术实现方面采用了</a:t>
              </a:r>
              <a:r>
                <a:rPr lang="en-US" altLang="zh-CN" b="1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AgentScope</a:t>
              </a:r>
              <a:r>
                <a:rPr lang="en-US" altLang="zh-CN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 </a:t>
              </a:r>
              <a:r>
                <a:rPr lang="zh-CN" altLang="en-US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框架</a:t>
              </a:r>
              <a:r>
                <a:rPr lang="en-US" altLang="zh-CN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、</a:t>
              </a:r>
              <a:r>
                <a:rPr lang="en-US" altLang="zh-CN" b="1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Flet</a:t>
              </a:r>
              <a:r>
                <a:rPr lang="zh-CN" altLang="en-US" b="1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前端</a:t>
              </a:r>
              <a:r>
                <a:rPr lang="zh-CN" altLang="en-US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管理多智能体，</a:t>
              </a:r>
              <a:r>
                <a:rPr lang="en-US" altLang="zh-CN" b="1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FAISS </a:t>
              </a:r>
              <a:r>
                <a:rPr lang="zh-CN" altLang="en-US" b="1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向量检索技术</a:t>
              </a:r>
              <a:r>
                <a:rPr lang="zh-CN" altLang="en-US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提升关键词匹配效率和</a:t>
              </a:r>
              <a:r>
                <a:rPr lang="zh-CN" altLang="en-US" b="1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通义千问大模型</a:t>
              </a:r>
              <a:r>
                <a:rPr lang="en-US" altLang="zh-CN" b="1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 API</a:t>
              </a:r>
              <a:r>
                <a:rPr lang="zh-CN" altLang="en-US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支持诗句生成与合规判断。</a:t>
              </a:r>
              <a:endParaRPr lang="zh-CN" altLang="en-US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4" name="文本框 13"/>
            <p:cNvSpPr txBox="1"/>
            <p:nvPr>
              <p:custDataLst>
                <p:tags r:id="rId11"/>
              </p:custDataLst>
            </p:nvPr>
          </p:nvSpPr>
          <p:spPr>
            <a:xfrm>
              <a:off x="10800" y="8080"/>
              <a:ext cx="7560" cy="243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在文化传承层面，项目成功将古诗学习转化为交互式游戏体验，使传统飞花令更易于传播、体验与参与。实测数据显示评审官关键字识别准确率超过</a:t>
              </a:r>
              <a:r>
                <a:rPr lang="en-US" altLang="zh-CN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 </a:t>
              </a:r>
              <a:r>
                <a:rPr lang="en-US" altLang="zh-CN" b="1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85%</a:t>
              </a:r>
              <a:r>
                <a:rPr lang="zh-CN" altLang="en-US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，</a:t>
              </a:r>
              <a:r>
                <a:rPr lang="en-US" altLang="zh-CN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AI</a:t>
              </a:r>
              <a:r>
                <a:rPr lang="zh-CN" altLang="en-US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对手生成的诗句中约</a:t>
              </a:r>
              <a:r>
                <a:rPr lang="en-US" altLang="zh-CN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 </a:t>
              </a:r>
              <a:r>
                <a:rPr lang="en-US" altLang="zh-CN" b="1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90%</a:t>
              </a:r>
              <a:r>
                <a:rPr lang="en-US" altLang="zh-CN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 </a:t>
              </a:r>
              <a:r>
                <a:rPr lang="zh-CN" altLang="en-US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来源于真实古诗文</a:t>
              </a:r>
              <a:endParaRPr lang="zh-CN" altLang="en-US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</p:grpSp>
    </p:spTree>
    <p:custDataLst>
      <p:tags r:id="rId1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任意多边形 2"/>
          <p:cNvSpPr/>
          <p:nvPr>
            <p:custDataLst>
              <p:tags r:id="rId1"/>
            </p:custDataLst>
          </p:nvPr>
        </p:nvSpPr>
        <p:spPr>
          <a:xfrm>
            <a:off x="7492996" y="0"/>
            <a:ext cx="4699000" cy="6858000"/>
          </a:xfrm>
          <a:custGeom>
            <a:avLst/>
            <a:gdLst>
              <a:gd name="connisteX0" fmla="*/ 2482998 w 65263"/>
              <a:gd name="connsiteY0" fmla="*/ 0 h 95250"/>
              <a:gd name="connisteX1" fmla="*/ 4699001 w 65263"/>
              <a:gd name="connsiteY1" fmla="*/ 0 h 95250"/>
              <a:gd name="connisteX2" fmla="*/ 4699001 w 65263"/>
              <a:gd name="connsiteY2" fmla="*/ 6858000 h 95250"/>
              <a:gd name="connisteX3" fmla="*/ 0 w 65263"/>
              <a:gd name="connsiteY3" fmla="*/ 6858000 h 95250"/>
              <a:gd name="connisteX4" fmla="*/ 2482998 w 65263"/>
              <a:gd name="connsiteY4" fmla="*/ 0 h 9525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pathLst>
              <a:path w="4699001" h="6858000">
                <a:moveTo>
                  <a:pt x="2482998" y="0"/>
                </a:moveTo>
                <a:lnTo>
                  <a:pt x="4699001" y="0"/>
                </a:lnTo>
                <a:lnTo>
                  <a:pt x="4699001" y="6858000"/>
                </a:lnTo>
                <a:lnTo>
                  <a:pt x="0" y="6858000"/>
                </a:lnTo>
                <a:lnTo>
                  <a:pt x="2482998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任意多边形 3"/>
          <p:cNvSpPr/>
          <p:nvPr>
            <p:custDataLst>
              <p:tags r:id="rId2"/>
            </p:custDataLst>
          </p:nvPr>
        </p:nvSpPr>
        <p:spPr>
          <a:xfrm>
            <a:off x="9924184" y="4114800"/>
            <a:ext cx="2267585" cy="2742565"/>
          </a:xfrm>
          <a:custGeom>
            <a:avLst/>
            <a:gdLst>
              <a:gd name="connisteX0" fmla="*/ 2267785 w 31497"/>
              <a:gd name="connsiteY0" fmla="*/ 0 h 38099"/>
              <a:gd name="connisteX1" fmla="*/ 2267812 w 31497"/>
              <a:gd name="connsiteY1" fmla="*/ 2743172 h 38099"/>
              <a:gd name="connisteX2" fmla="*/ 502517 w 31497"/>
              <a:gd name="connsiteY2" fmla="*/ 2743172 h 38099"/>
              <a:gd name="connisteX3" fmla="*/ 10652 w 31497"/>
              <a:gd name="connsiteY3" fmla="*/ 924888 h 38099"/>
              <a:gd name="connisteX4" fmla="*/ 225481 w 31497"/>
              <a:gd name="connsiteY4" fmla="*/ 551026 h 38099"/>
              <a:gd name="connisteX5" fmla="*/ 2267785 w 31497"/>
              <a:gd name="connsiteY5" fmla="*/ 0 h 3809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pathLst>
              <a:path w="2267813" h="2743173">
                <a:moveTo>
                  <a:pt x="2267785" y="0"/>
                </a:moveTo>
                <a:lnTo>
                  <a:pt x="2267813" y="2743173"/>
                </a:lnTo>
                <a:lnTo>
                  <a:pt x="502518" y="2743173"/>
                </a:lnTo>
                <a:lnTo>
                  <a:pt x="10653" y="924888"/>
                </a:lnTo>
                <a:cubicBezTo>
                  <a:pt x="-33330" y="762317"/>
                  <a:pt x="62874" y="594899"/>
                  <a:pt x="225482" y="551027"/>
                </a:cubicBezTo>
                <a:lnTo>
                  <a:pt x="2267785" y="0"/>
                </a:lnTo>
                <a:close/>
              </a:path>
            </a:pathLst>
          </a:custGeom>
          <a:solidFill>
            <a:schemeClr val="accent2">
              <a:alpha val="15000"/>
            </a:schemeClr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>
            <p:custDataLst>
              <p:tags r:id="rId3"/>
            </p:custDataLst>
          </p:nvPr>
        </p:nvSpPr>
        <p:spPr>
          <a:xfrm>
            <a:off x="10545958" y="4648197"/>
            <a:ext cx="1645920" cy="2209800"/>
          </a:xfrm>
          <a:custGeom>
            <a:avLst/>
            <a:gdLst>
              <a:gd name="connisteX0" fmla="*/ 1646038 w 22861"/>
              <a:gd name="connsiteY0" fmla="*/ 2209803 h 30691"/>
              <a:gd name="connisteX1" fmla="*/ 401430 w 22861"/>
              <a:gd name="connsiteY1" fmla="*/ 2209803 h 30691"/>
              <a:gd name="connisteX2" fmla="*/ 10469 w 22861"/>
              <a:gd name="connsiteY2" fmla="*/ 751234 h 30691"/>
              <a:gd name="connisteX3" fmla="*/ 226487 w 22861"/>
              <a:gd name="connsiteY3" fmla="*/ 377775 h 30691"/>
              <a:gd name="connisteX4" fmla="*/ 1646038 w 22861"/>
              <a:gd name="connsiteY4" fmla="*/ 0 h 30691"/>
              <a:gd name="connisteX5" fmla="*/ 1646038 w 22861"/>
              <a:gd name="connsiteY5" fmla="*/ 1575310 h 30691"/>
              <a:gd name="connisteX6" fmla="*/ 1646038 w 22861"/>
              <a:gd name="connsiteY6" fmla="*/ 2209803 h 3069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1646039" h="2209794">
                <a:moveTo>
                  <a:pt x="1646039" y="2209803"/>
                </a:moveTo>
                <a:lnTo>
                  <a:pt x="401431" y="2209803"/>
                </a:lnTo>
                <a:lnTo>
                  <a:pt x="10470" y="751234"/>
                </a:lnTo>
                <a:cubicBezTo>
                  <a:pt x="-33165" y="588435"/>
                  <a:pt x="63606" y="421118"/>
                  <a:pt x="226488" y="377775"/>
                </a:cubicBezTo>
                <a:lnTo>
                  <a:pt x="1646039" y="0"/>
                </a:lnTo>
                <a:lnTo>
                  <a:pt x="1646039" y="1575310"/>
                </a:lnTo>
                <a:lnTo>
                  <a:pt x="1646039" y="2209803"/>
                </a:lnTo>
                <a:close/>
              </a:path>
            </a:pathLst>
          </a:custGeom>
          <a:solidFill>
            <a:schemeClr val="accent2">
              <a:alpha val="15000"/>
            </a:schemeClr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>
            <p:custDataLst>
              <p:tags r:id="rId4"/>
            </p:custDataLst>
          </p:nvPr>
        </p:nvSpPr>
        <p:spPr>
          <a:xfrm>
            <a:off x="11166845" y="5168902"/>
            <a:ext cx="1024890" cy="1689100"/>
          </a:xfrm>
          <a:custGeom>
            <a:avLst/>
            <a:gdLst>
              <a:gd name="connisteX0" fmla="*/ 301267 w 14238"/>
              <a:gd name="connsiteY0" fmla="*/ 1689097 h 23459"/>
              <a:gd name="connisteX1" fmla="*/ 1025152 w 14238"/>
              <a:gd name="connsiteY1" fmla="*/ 1689097 h 23459"/>
              <a:gd name="connisteX2" fmla="*/ 1025152 w 14238"/>
              <a:gd name="connsiteY2" fmla="*/ 0 h 23459"/>
              <a:gd name="connisteX3" fmla="*/ 225463 w 14238"/>
              <a:gd name="connsiteY3" fmla="*/ 215780 h 23459"/>
              <a:gd name="connisteX4" fmla="*/ 10195 w 14238"/>
              <a:gd name="connsiteY4" fmla="*/ 587950 h 23459"/>
              <a:gd name="connisteX5" fmla="*/ 301267 w 14238"/>
              <a:gd name="connsiteY5" fmla="*/ 1689097 h 2345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pathLst>
              <a:path w="1025152" h="1689098">
                <a:moveTo>
                  <a:pt x="301267" y="1689098"/>
                </a:moveTo>
                <a:lnTo>
                  <a:pt x="1025152" y="1689098"/>
                </a:lnTo>
                <a:lnTo>
                  <a:pt x="1025152" y="0"/>
                </a:lnTo>
                <a:lnTo>
                  <a:pt x="225464" y="215780"/>
                </a:lnTo>
                <a:cubicBezTo>
                  <a:pt x="63533" y="259479"/>
                  <a:pt x="-32672" y="425790"/>
                  <a:pt x="10196" y="587950"/>
                </a:cubicBezTo>
                <a:lnTo>
                  <a:pt x="301267" y="1689098"/>
                </a:lnTo>
                <a:close/>
              </a:path>
            </a:pathLst>
          </a:custGeom>
          <a:solidFill>
            <a:schemeClr val="accent2">
              <a:alpha val="15000"/>
            </a:schemeClr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09603" y="312423"/>
            <a:ext cx="3568702" cy="1524003"/>
          </a:xfrm>
          <a:noFill/>
        </p:spPr>
        <p:txBody>
          <a:bodyPr lIns="0" tIns="0" rIns="0" bIns="0" anchor="t">
            <a:noAutofit/>
          </a:bodyPr>
          <a:p>
            <a:pPr algn="l">
              <a:lnSpc>
                <a:spcPct val="114000"/>
              </a:lnSpc>
            </a:pPr>
            <a:r>
              <a:rPr lang="zh-CN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不足与</a:t>
            </a:r>
            <a:br>
              <a:rPr lang="zh-CN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</a:br>
            <a:r>
              <a:rPr lang="en-US" altLang="zh-CN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   </a:t>
            </a:r>
            <a:r>
              <a:rPr lang="zh-CN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未来展望</a:t>
            </a:r>
            <a:endParaRPr lang="zh-CN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94334" y="1906270"/>
            <a:ext cx="4176396" cy="4109085"/>
            <a:chOff x="931" y="5600"/>
            <a:chExt cx="5960" cy="6471"/>
          </a:xfrm>
        </p:grpSpPr>
        <p:sp>
          <p:nvSpPr>
            <p:cNvPr id="7" name="任意多边形 6"/>
            <p:cNvSpPr/>
            <p:nvPr>
              <p:custDataLst>
                <p:tags r:id="rId6"/>
              </p:custDataLst>
            </p:nvPr>
          </p:nvSpPr>
          <p:spPr>
            <a:xfrm>
              <a:off x="931" y="5600"/>
              <a:ext cx="110" cy="2549"/>
            </a:xfrm>
            <a:custGeom>
              <a:avLst/>
              <a:gdLst>
                <a:gd name="connisteX0" fmla="*/ 0 w 705"/>
                <a:gd name="connsiteY0" fmla="*/ 25402 h 15522"/>
                <a:gd name="connisteX1" fmla="*/ 25402 w 705"/>
                <a:gd name="connsiteY1" fmla="*/ 0 h 15522"/>
                <a:gd name="connisteX2" fmla="*/ 25402 w 705"/>
                <a:gd name="connsiteY2" fmla="*/ 0 h 15522"/>
                <a:gd name="connisteX3" fmla="*/ 50804 w 705"/>
                <a:gd name="connsiteY3" fmla="*/ 25402 h 15522"/>
                <a:gd name="connisteX4" fmla="*/ 50804 w 705"/>
                <a:gd name="connsiteY4" fmla="*/ 1092195 h 15522"/>
                <a:gd name="connisteX5" fmla="*/ 25402 w 705"/>
                <a:gd name="connsiteY5" fmla="*/ 1117597 h 15522"/>
                <a:gd name="connisteX6" fmla="*/ 25402 w 705"/>
                <a:gd name="connsiteY6" fmla="*/ 1117597 h 15522"/>
                <a:gd name="connisteX7" fmla="*/ 0 w 705"/>
                <a:gd name="connsiteY7" fmla="*/ 1092195 h 15522"/>
                <a:gd name="connisteX8" fmla="*/ 0 w 705"/>
                <a:gd name="connsiteY8" fmla="*/ 25402 h 15522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pathLst>
                <a:path w="50804" h="1117598">
                  <a:moveTo>
                    <a:pt x="0" y="25402"/>
                  </a:moveTo>
                  <a:cubicBezTo>
                    <a:pt x="0" y="11375"/>
                    <a:pt x="11375" y="0"/>
                    <a:pt x="25402" y="0"/>
                  </a:cubicBezTo>
                  <a:lnTo>
                    <a:pt x="25402" y="0"/>
                  </a:lnTo>
                  <a:cubicBezTo>
                    <a:pt x="39429" y="0"/>
                    <a:pt x="50804" y="11375"/>
                    <a:pt x="50804" y="25402"/>
                  </a:cubicBezTo>
                  <a:lnTo>
                    <a:pt x="50804" y="1092196"/>
                  </a:lnTo>
                  <a:cubicBezTo>
                    <a:pt x="50804" y="1106232"/>
                    <a:pt x="39429" y="1117598"/>
                    <a:pt x="25402" y="1117598"/>
                  </a:cubicBezTo>
                  <a:lnTo>
                    <a:pt x="25402" y="1117598"/>
                  </a:lnTo>
                  <a:cubicBezTo>
                    <a:pt x="11375" y="1117598"/>
                    <a:pt x="0" y="1106232"/>
                    <a:pt x="0" y="1092196"/>
                  </a:cubicBezTo>
                  <a:lnTo>
                    <a:pt x="0" y="25402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>
              <p:custDataLst>
                <p:tags r:id="rId7"/>
              </p:custDataLst>
            </p:nvPr>
          </p:nvSpPr>
          <p:spPr>
            <a:xfrm>
              <a:off x="1200" y="5600"/>
              <a:ext cx="528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 sz="20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当前系统局限性</a:t>
              </a:r>
              <a:endParaRPr lang="zh-CN" altLang="en-US" sz="20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8"/>
              </p:custDataLst>
            </p:nvPr>
          </p:nvSpPr>
          <p:spPr>
            <a:xfrm>
              <a:off x="1200" y="6240"/>
              <a:ext cx="5691" cy="9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zh-CN" altLang="en-US" sz="1600" b="1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数据静态性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：诗句库依赖预处理文本，无法自动更新新发现古诗</a:t>
              </a:r>
              <a:endParaRPr lang="en-US" altLang="zh-CN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  <a:p>
              <a:pPr algn="l">
                <a:lnSpc>
                  <a:spcPct val="125000"/>
                </a:lnSpc>
              </a:pPr>
              <a:r>
                <a:rPr lang="zh-CN" altLang="en-US" sz="1600" b="1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模型加载速度问题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：模型加载时间长</a:t>
              </a:r>
              <a:r>
                <a:rPr lang="en-US" altLang="zh-CN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，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且需要联网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访问</a:t>
              </a:r>
              <a:endParaRPr lang="zh-CN" altLang="en-US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0" name="任意多边形 9"/>
            <p:cNvSpPr/>
            <p:nvPr>
              <p:custDataLst>
                <p:tags r:id="rId9"/>
              </p:custDataLst>
            </p:nvPr>
          </p:nvSpPr>
          <p:spPr>
            <a:xfrm>
              <a:off x="931" y="8318"/>
              <a:ext cx="110" cy="3752"/>
            </a:xfrm>
            <a:custGeom>
              <a:avLst/>
              <a:gdLst>
                <a:gd name="connisteX0" fmla="*/ 0 w 705"/>
                <a:gd name="connsiteY0" fmla="*/ 25402 h 15522"/>
                <a:gd name="connisteX1" fmla="*/ 25402 w 705"/>
                <a:gd name="connsiteY1" fmla="*/ 0 h 15522"/>
                <a:gd name="connisteX2" fmla="*/ 25402 w 705"/>
                <a:gd name="connsiteY2" fmla="*/ 0 h 15522"/>
                <a:gd name="connisteX3" fmla="*/ 50804 w 705"/>
                <a:gd name="connsiteY3" fmla="*/ 25402 h 15522"/>
                <a:gd name="connisteX4" fmla="*/ 50804 w 705"/>
                <a:gd name="connsiteY4" fmla="*/ 1092195 h 15522"/>
                <a:gd name="connisteX5" fmla="*/ 25402 w 705"/>
                <a:gd name="connsiteY5" fmla="*/ 1117597 h 15522"/>
                <a:gd name="connisteX6" fmla="*/ 25402 w 705"/>
                <a:gd name="connsiteY6" fmla="*/ 1117597 h 15522"/>
                <a:gd name="connisteX7" fmla="*/ 0 w 705"/>
                <a:gd name="connsiteY7" fmla="*/ 1092195 h 15522"/>
                <a:gd name="connisteX8" fmla="*/ 0 w 705"/>
                <a:gd name="connsiteY8" fmla="*/ 25402 h 15522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pathLst>
                <a:path w="50804" h="1117598">
                  <a:moveTo>
                    <a:pt x="0" y="25402"/>
                  </a:moveTo>
                  <a:cubicBezTo>
                    <a:pt x="0" y="11375"/>
                    <a:pt x="11375" y="0"/>
                    <a:pt x="25402" y="0"/>
                  </a:cubicBezTo>
                  <a:lnTo>
                    <a:pt x="25402" y="0"/>
                  </a:lnTo>
                  <a:cubicBezTo>
                    <a:pt x="39429" y="0"/>
                    <a:pt x="50804" y="11375"/>
                    <a:pt x="50804" y="25402"/>
                  </a:cubicBezTo>
                  <a:lnTo>
                    <a:pt x="50804" y="1092196"/>
                  </a:lnTo>
                  <a:cubicBezTo>
                    <a:pt x="50804" y="1106232"/>
                    <a:pt x="39429" y="1117598"/>
                    <a:pt x="25402" y="1117598"/>
                  </a:cubicBezTo>
                  <a:lnTo>
                    <a:pt x="25402" y="1117598"/>
                  </a:lnTo>
                  <a:cubicBezTo>
                    <a:pt x="11375" y="1117598"/>
                    <a:pt x="0" y="1106232"/>
                    <a:pt x="0" y="1092196"/>
                  </a:cubicBezTo>
                  <a:lnTo>
                    <a:pt x="0" y="25402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>
              <p:custDataLst>
                <p:tags r:id="rId10"/>
              </p:custDataLst>
            </p:nvPr>
          </p:nvSpPr>
          <p:spPr>
            <a:xfrm>
              <a:off x="1199" y="8318"/>
              <a:ext cx="528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后续改进计划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2" name="文本框 11"/>
            <p:cNvSpPr txBox="1"/>
            <p:nvPr>
              <p:custDataLst>
                <p:tags r:id="rId11"/>
              </p:custDataLst>
            </p:nvPr>
          </p:nvSpPr>
          <p:spPr>
            <a:xfrm>
              <a:off x="1199" y="9116"/>
              <a:ext cx="5561" cy="2955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构建</a:t>
              </a:r>
              <a:r>
                <a:rPr lang="zh-CN" altLang="en-US" sz="1600" b="1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动态爬虫</a:t>
              </a:r>
              <a:r>
                <a:rPr lang="en-US" altLang="zh-CN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+</a:t>
              </a:r>
              <a:r>
                <a:rPr lang="zh-CN" altLang="en-US" sz="1600" b="1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更新机制</a:t>
              </a:r>
              <a:endParaRPr lang="en-US" altLang="zh-CN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  <a:p>
              <a:pPr algn="l">
                <a:lnSpc>
                  <a:spcPct val="125000"/>
                </a:lnSpc>
              </a:pP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融合</a:t>
              </a:r>
              <a:r>
                <a:rPr lang="zh-CN" altLang="en-US" sz="1600" b="1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规则引擎与深度学习模型</a:t>
              </a:r>
              <a:endParaRPr lang="zh-CN" altLang="en-US" sz="1600" b="1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  <a:p>
              <a:pPr algn="l">
                <a:lnSpc>
                  <a:spcPct val="125000"/>
                </a:lnSpc>
              </a:pPr>
              <a:r>
                <a:rPr lang="zh-CN" altLang="en-US" sz="1600">
                  <a:latin typeface="Microsoft YaHei UI" panose="020B0503020204020204" charset="-122"/>
                  <a:ea typeface="Microsoft YaHei UI" panose="020B0503020204020204" charset="-122"/>
                  <a:sym typeface="+mn-ea"/>
                </a:rPr>
                <a:t>多种后端实现路径</a:t>
              </a:r>
              <a:r>
                <a:rPr lang="zh-CN" altLang="en-US" sz="1600">
                  <a:latin typeface="Microsoft YaHei UI" panose="020B0503020204020204" charset="-122"/>
                  <a:ea typeface="Microsoft YaHei UI" panose="020B0503020204020204" charset="-122"/>
                  <a:sym typeface="+mn-ea"/>
                </a:rPr>
                <a:t>融合</a:t>
              </a:r>
              <a:endParaRPr lang="zh-CN" altLang="en-US" sz="1600">
                <a:latin typeface="Microsoft YaHei UI" panose="020B0503020204020204" charset="-122"/>
                <a:ea typeface="Microsoft YaHei UI" panose="020B0503020204020204" charset="-122"/>
                <a:sym typeface="+mn-ea"/>
              </a:endParaRPr>
            </a:p>
            <a:p>
              <a:pPr algn="l">
                <a:lnSpc>
                  <a:spcPct val="125000"/>
                </a:lnSpc>
              </a:pP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长远目标：打造集</a:t>
              </a:r>
              <a:r>
                <a:rPr lang="zh-CN" altLang="en-US" sz="1600" b="1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创作辅助、格律检测、意象分析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于一体的智能诗词平台，真正实现</a:t>
              </a:r>
              <a:r>
                <a:rPr lang="en-US" altLang="zh-CN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“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科技赋能传统文化</a:t>
              </a:r>
              <a:r>
                <a:rPr lang="en-US" altLang="zh-CN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”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。</a:t>
              </a:r>
              <a:endParaRPr lang="zh-CN" altLang="en-US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</p:grpSp>
      <p:pic>
        <p:nvPicPr>
          <p:cNvPr id="13" name="图片 12" descr="F:/Projects/New folder/图片8.png图片8"/>
          <p:cNvPicPr preferRelativeResize="0"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rcRect l="4724" r="4724"/>
          <a:stretch>
            <a:fillRect/>
          </a:stretch>
        </p:blipFill>
        <p:spPr>
          <a:xfrm>
            <a:off x="4770117" y="609603"/>
            <a:ext cx="6933565" cy="5638800"/>
          </a:xfrm>
          <a:custGeom>
            <a:avLst/>
            <a:gdLst>
              <a:gd name="connisteX0" fmla="*/ 0 w 96308"/>
              <a:gd name="connsiteY0" fmla="*/ 203197 h 78316"/>
              <a:gd name="connisteX1" fmla="*/ 203197 w 96308"/>
              <a:gd name="connsiteY1" fmla="*/ 0 h 78316"/>
              <a:gd name="connisteX2" fmla="*/ 6730998 w 96308"/>
              <a:gd name="connsiteY2" fmla="*/ 0 h 78316"/>
              <a:gd name="connisteX3" fmla="*/ 6934196 w 96308"/>
              <a:gd name="connsiteY3" fmla="*/ 203197 h 78316"/>
              <a:gd name="connisteX4" fmla="*/ 6934196 w 96308"/>
              <a:gd name="connsiteY4" fmla="*/ 5435595 h 78316"/>
              <a:gd name="connisteX5" fmla="*/ 6730998 w 96308"/>
              <a:gd name="connsiteY5" fmla="*/ 5638803 h 78316"/>
              <a:gd name="connisteX6" fmla="*/ 203197 w 96308"/>
              <a:gd name="connsiteY6" fmla="*/ 5638803 h 78316"/>
              <a:gd name="connisteX7" fmla="*/ 0 w 96308"/>
              <a:gd name="connsiteY7" fmla="*/ 5435595 h 78316"/>
              <a:gd name="connisteX8" fmla="*/ 0 w 96308"/>
              <a:gd name="connsiteY8" fmla="*/ 203197 h 7831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6934197" h="5638803">
                <a:moveTo>
                  <a:pt x="0" y="203198"/>
                </a:moveTo>
                <a:cubicBezTo>
                  <a:pt x="0" y="90974"/>
                  <a:pt x="90974" y="0"/>
                  <a:pt x="203198" y="0"/>
                </a:cubicBezTo>
                <a:lnTo>
                  <a:pt x="6730999" y="0"/>
                </a:lnTo>
                <a:cubicBezTo>
                  <a:pt x="6843232" y="0"/>
                  <a:pt x="6934197" y="90974"/>
                  <a:pt x="6934197" y="203198"/>
                </a:cubicBezTo>
                <a:lnTo>
                  <a:pt x="6934197" y="5435596"/>
                </a:lnTo>
                <a:cubicBezTo>
                  <a:pt x="6934197" y="5547829"/>
                  <a:pt x="6843232" y="5638803"/>
                  <a:pt x="6730999" y="5638803"/>
                </a:cubicBezTo>
                <a:lnTo>
                  <a:pt x="203198" y="5638803"/>
                </a:lnTo>
                <a:cubicBezTo>
                  <a:pt x="90974" y="5638803"/>
                  <a:pt x="0" y="5547829"/>
                  <a:pt x="0" y="5435596"/>
                </a:cubicBezTo>
                <a:lnTo>
                  <a:pt x="0" y="203198"/>
                </a:lnTo>
                <a:close/>
              </a:path>
            </a:pathLst>
          </a:custGeom>
          <a:blipFill rotWithShape="1">
            <a:blip r:embed="rId14"/>
            <a:stretch>
              <a:fillRect/>
            </a:stretch>
          </a:blip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prstClr val="black"/>
                  </a:fgClr>
                </a:pattFill>
              </a14:hiddenLine>
            </a:ext>
          </a:extLst>
        </p:spPr>
      </p:pic>
    </p:spTree>
    <p:custDataLst>
      <p:tags r:id="rId1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3"/>
            <p:custDataLst>
              <p:tags r:id="rId1"/>
            </p:custDataLst>
          </p:nvPr>
        </p:nvSpPr>
        <p:spPr/>
        <p:txBody>
          <a:bodyPr/>
          <a:p>
            <a:r>
              <a:rPr lang="en-US" altLang="zh-CN"/>
              <a:t>THANKS</a:t>
            </a:r>
            <a:endParaRPr lang="en-US" altLang="zh-CN"/>
          </a:p>
        </p:txBody>
      </p:sp>
      <p:sp>
        <p:nvSpPr>
          <p:cNvPr id="4" name="标题 3"/>
          <p:cNvSpPr>
            <a:spLocks noGrp="1"/>
          </p:cNvSpPr>
          <p:nvPr>
            <p:ph type="ctrTitle" idx="14"/>
            <p:custDataLst>
              <p:tags r:id="rId2"/>
            </p:custDataLst>
          </p:nvPr>
        </p:nvSpPr>
        <p:spPr/>
        <p:txBody>
          <a:bodyPr/>
          <a:p>
            <a:r>
              <a:rPr lang="zh-CN" altLang="en-US" sz="6300"/>
              <a:t>谢谢</a:t>
            </a:r>
            <a:endParaRPr lang="zh-CN" altLang="en-US" sz="630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目录</a:t>
            </a:r>
            <a:endParaRPr lang="zh-CN" altLang="en-US"/>
          </a:p>
        </p:txBody>
      </p:sp>
      <p:sp>
        <p:nvSpPr>
          <p:cNvPr id="4" name="副标题 3"/>
          <p:cNvSpPr>
            <a:spLocks noGrp="1"/>
          </p:cNvSpPr>
          <p:nvPr>
            <p:ph type="subTitle" idx="14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CONTENTS</a:t>
            </a:r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4143375" y="2465070"/>
            <a:ext cx="7464425" cy="2411730"/>
            <a:chOff x="6525" y="3882"/>
            <a:chExt cx="11755" cy="3798"/>
          </a:xfrm>
        </p:grpSpPr>
        <p:sp>
          <p:nvSpPr>
            <p:cNvPr id="5" name="文本框 4"/>
            <p:cNvSpPr txBox="1"/>
            <p:nvPr>
              <p:custDataLst>
                <p:tags r:id="rId3"/>
              </p:custDataLst>
            </p:nvPr>
          </p:nvSpPr>
          <p:spPr>
            <a:xfrm>
              <a:off x="6525" y="3882"/>
              <a:ext cx="1670" cy="152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p>
              <a:pPr algn="ctr">
                <a:lnSpc>
                  <a:spcPct val="109000"/>
                </a:lnSpc>
              </a:pPr>
              <a:r>
                <a:rPr lang="en-US" altLang="en-US" sz="5800">
                  <a:solidFill>
                    <a:schemeClr val="accent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01</a:t>
              </a:r>
              <a:endParaRPr lang="en-US" altLang="en-US" sz="5800">
                <a:solidFill>
                  <a:schemeClr val="accent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6" name="矩形 5"/>
            <p:cNvSpPr/>
            <p:nvPr>
              <p:custDataLst>
                <p:tags r:id="rId4"/>
              </p:custDataLst>
            </p:nvPr>
          </p:nvSpPr>
          <p:spPr>
            <a:xfrm>
              <a:off x="6640" y="5820"/>
              <a:ext cx="2401" cy="2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00"/>
            </a:p>
          </p:txBody>
        </p:sp>
        <p:sp>
          <p:nvSpPr>
            <p:cNvPr id="7" name="文本框 6"/>
            <p:cNvSpPr txBox="1"/>
            <p:nvPr>
              <p:custDataLst>
                <p:tags r:id="rId5"/>
              </p:custDataLst>
            </p:nvPr>
          </p:nvSpPr>
          <p:spPr>
            <a:xfrm>
              <a:off x="6640" y="6240"/>
              <a:ext cx="2520" cy="14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引言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6"/>
              </p:custDataLst>
            </p:nvPr>
          </p:nvSpPr>
          <p:spPr>
            <a:xfrm>
              <a:off x="9565" y="3882"/>
              <a:ext cx="1670" cy="152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p>
              <a:pPr algn="ctr">
                <a:lnSpc>
                  <a:spcPct val="109000"/>
                </a:lnSpc>
              </a:pPr>
              <a:r>
                <a:rPr lang="en-US" altLang="en-US" sz="5800">
                  <a:solidFill>
                    <a:schemeClr val="accent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02</a:t>
              </a:r>
              <a:endParaRPr lang="en-US" altLang="en-US" sz="5800">
                <a:solidFill>
                  <a:schemeClr val="accent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9" name="矩形 8"/>
            <p:cNvSpPr/>
            <p:nvPr>
              <p:custDataLst>
                <p:tags r:id="rId7"/>
              </p:custDataLst>
            </p:nvPr>
          </p:nvSpPr>
          <p:spPr>
            <a:xfrm>
              <a:off x="9680" y="5820"/>
              <a:ext cx="2401" cy="2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00"/>
            </a:p>
          </p:txBody>
        </p:sp>
        <p:sp>
          <p:nvSpPr>
            <p:cNvPr id="10" name="文本框 9"/>
            <p:cNvSpPr txBox="1"/>
            <p:nvPr>
              <p:custDataLst>
                <p:tags r:id="rId8"/>
              </p:custDataLst>
            </p:nvPr>
          </p:nvSpPr>
          <p:spPr>
            <a:xfrm>
              <a:off x="9680" y="6240"/>
              <a:ext cx="2520" cy="14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系统设计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1" name="文本框 10"/>
            <p:cNvSpPr txBox="1"/>
            <p:nvPr>
              <p:custDataLst>
                <p:tags r:id="rId9"/>
              </p:custDataLst>
            </p:nvPr>
          </p:nvSpPr>
          <p:spPr>
            <a:xfrm>
              <a:off x="12605" y="3882"/>
              <a:ext cx="1670" cy="152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p>
              <a:pPr algn="ctr">
                <a:lnSpc>
                  <a:spcPct val="109000"/>
                </a:lnSpc>
              </a:pPr>
              <a:r>
                <a:rPr lang="en-US" altLang="en-US" sz="5800">
                  <a:solidFill>
                    <a:schemeClr val="accent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03</a:t>
              </a:r>
              <a:endParaRPr lang="en-US" altLang="en-US" sz="5800">
                <a:solidFill>
                  <a:schemeClr val="accent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2" name="矩形 11"/>
            <p:cNvSpPr/>
            <p:nvPr>
              <p:custDataLst>
                <p:tags r:id="rId10"/>
              </p:custDataLst>
            </p:nvPr>
          </p:nvSpPr>
          <p:spPr>
            <a:xfrm>
              <a:off x="12720" y="5820"/>
              <a:ext cx="2400" cy="2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00"/>
            </a:p>
          </p:txBody>
        </p:sp>
        <p:sp>
          <p:nvSpPr>
            <p:cNvPr id="13" name="文本框 12"/>
            <p:cNvSpPr txBox="1"/>
            <p:nvPr>
              <p:custDataLst>
                <p:tags r:id="rId11"/>
              </p:custDataLst>
            </p:nvPr>
          </p:nvSpPr>
          <p:spPr>
            <a:xfrm>
              <a:off x="12720" y="6240"/>
              <a:ext cx="2520" cy="14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系统实现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4" name="文本框 13"/>
            <p:cNvSpPr txBox="1"/>
            <p:nvPr>
              <p:custDataLst>
                <p:tags r:id="rId12"/>
              </p:custDataLst>
            </p:nvPr>
          </p:nvSpPr>
          <p:spPr>
            <a:xfrm>
              <a:off x="15645" y="3882"/>
              <a:ext cx="1670" cy="152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p>
              <a:pPr algn="ctr">
                <a:lnSpc>
                  <a:spcPct val="109000"/>
                </a:lnSpc>
              </a:pPr>
              <a:r>
                <a:rPr lang="en-US" altLang="en-US" sz="5800">
                  <a:solidFill>
                    <a:schemeClr val="accent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04</a:t>
              </a:r>
              <a:endParaRPr lang="en-US" altLang="en-US" sz="5800">
                <a:solidFill>
                  <a:schemeClr val="accent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5" name="矩形 14"/>
            <p:cNvSpPr/>
            <p:nvPr>
              <p:custDataLst>
                <p:tags r:id="rId13"/>
              </p:custDataLst>
            </p:nvPr>
          </p:nvSpPr>
          <p:spPr>
            <a:xfrm>
              <a:off x="15760" y="5820"/>
              <a:ext cx="2400" cy="2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00"/>
            </a:p>
          </p:txBody>
        </p:sp>
        <p:sp>
          <p:nvSpPr>
            <p:cNvPr id="16" name="文本框 15"/>
            <p:cNvSpPr txBox="1"/>
            <p:nvPr>
              <p:custDataLst>
                <p:tags r:id="rId14"/>
              </p:custDataLst>
            </p:nvPr>
          </p:nvSpPr>
          <p:spPr>
            <a:xfrm>
              <a:off x="15760" y="6240"/>
              <a:ext cx="2520" cy="14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结束语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</p:grpSp>
    </p:spTree>
    <p:custDataLst>
      <p:tags r:id="rId1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>
            <a:spLocks noGrp="1"/>
          </p:cNvSpPr>
          <p:nvPr>
            <p:ph type="body" idx="13"/>
            <p:custDataLst>
              <p:tags r:id="rId1"/>
            </p:custDataLst>
          </p:nvPr>
        </p:nvSpPr>
        <p:spPr/>
        <p:txBody>
          <a:bodyPr/>
          <a:p>
            <a:r>
              <a:rPr lang="en-US" altLang="en-US"/>
              <a:t>01</a:t>
            </a:r>
            <a:endParaRPr lang="en-US" altLang="en-US"/>
          </a:p>
        </p:txBody>
      </p:sp>
      <p:sp>
        <p:nvSpPr>
          <p:cNvPr id="4" name="标题 3"/>
          <p:cNvSpPr>
            <a:spLocks noGrp="1"/>
          </p:cNvSpPr>
          <p:nvPr>
            <p:ph type="ctrTitle" idx="14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引言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39752" y="609603"/>
            <a:ext cx="11112502" cy="761997"/>
          </a:xfrm>
          <a:noFill/>
        </p:spPr>
        <p:txBody>
          <a:bodyPr lIns="0" tIns="0" rIns="0" bIns="0" anchor="t">
            <a:noAutofit/>
          </a:bodyPr>
          <a:p>
            <a:pPr algn="ctr">
              <a:lnSpc>
                <a:spcPct val="114000"/>
              </a:lnSpc>
            </a:pPr>
            <a:r>
              <a:rPr lang="en-US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AI</a:t>
            </a:r>
            <a:r>
              <a:rPr lang="zh-CN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飞花令项目概述</a:t>
            </a:r>
            <a:endParaRPr lang="zh-CN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sp>
        <p:nvSpPr>
          <p:cNvPr id="3" name="任意多边形 2"/>
          <p:cNvSpPr/>
          <p:nvPr>
            <p:custDataLst>
              <p:tags r:id="rId2"/>
            </p:custDataLst>
          </p:nvPr>
        </p:nvSpPr>
        <p:spPr>
          <a:xfrm>
            <a:off x="5206996" y="0"/>
            <a:ext cx="1778000" cy="202565"/>
          </a:xfrm>
          <a:custGeom>
            <a:avLst/>
            <a:gdLst>
              <a:gd name="connisteX0" fmla="*/ 0 w 24694"/>
              <a:gd name="connsiteY0" fmla="*/ 0 h 2822"/>
              <a:gd name="connisteX1" fmla="*/ 1777995 w 24694"/>
              <a:gd name="connsiteY1" fmla="*/ 0 h 2822"/>
              <a:gd name="connisteX2" fmla="*/ 1777995 w 24694"/>
              <a:gd name="connsiteY2" fmla="*/ 0 h 2822"/>
              <a:gd name="connisteX3" fmla="*/ 1574797 w 24694"/>
              <a:gd name="connsiteY3" fmla="*/ 203197 h 2822"/>
              <a:gd name="connisteX4" fmla="*/ 203197 w 24694"/>
              <a:gd name="connsiteY4" fmla="*/ 203197 h 2822"/>
              <a:gd name="connisteX5" fmla="*/ 0 w 24694"/>
              <a:gd name="connsiteY5" fmla="*/ 0 h 2822"/>
              <a:gd name="connisteX6" fmla="*/ 0 w 24694"/>
              <a:gd name="connsiteY6" fmla="*/ 0 h 2822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1777996" h="203198">
                <a:moveTo>
                  <a:pt x="0" y="0"/>
                </a:moveTo>
                <a:lnTo>
                  <a:pt x="1777996" y="0"/>
                </a:lnTo>
                <a:lnTo>
                  <a:pt x="1777996" y="0"/>
                </a:lnTo>
                <a:cubicBezTo>
                  <a:pt x="1777996" y="112224"/>
                  <a:pt x="1687031" y="203198"/>
                  <a:pt x="1574798" y="203198"/>
                </a:cubicBezTo>
                <a:lnTo>
                  <a:pt x="203198" y="203198"/>
                </a:lnTo>
                <a:cubicBezTo>
                  <a:pt x="90974" y="203198"/>
                  <a:pt x="0" y="112224"/>
                  <a:pt x="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600"/>
          </a:p>
        </p:txBody>
      </p:sp>
      <p:sp>
        <p:nvSpPr>
          <p:cNvPr id="4" name="任意多边形 3"/>
          <p:cNvSpPr/>
          <p:nvPr>
            <p:custDataLst>
              <p:tags r:id="rId3"/>
            </p:custDataLst>
          </p:nvPr>
        </p:nvSpPr>
        <p:spPr>
          <a:xfrm>
            <a:off x="0" y="1828800"/>
            <a:ext cx="6654800" cy="5029200"/>
          </a:xfrm>
          <a:custGeom>
            <a:avLst/>
            <a:gdLst>
              <a:gd name="connisteX0" fmla="*/ 0 w 92427"/>
              <a:gd name="connsiteY0" fmla="*/ 0 h 69850"/>
              <a:gd name="connisteX1" fmla="*/ 6654802 w 92427"/>
              <a:gd name="connsiteY1" fmla="*/ 5029200 h 69850"/>
              <a:gd name="connisteX2" fmla="*/ 0 w 92427"/>
              <a:gd name="connsiteY2" fmla="*/ 5029200 h 69850"/>
              <a:gd name="connisteX3" fmla="*/ 0 w 92427"/>
              <a:gd name="connsiteY3" fmla="*/ 0 h 6985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pathLst>
              <a:path w="6654802" h="5029200">
                <a:moveTo>
                  <a:pt x="0" y="0"/>
                </a:moveTo>
                <a:lnTo>
                  <a:pt x="6654802" y="5029200"/>
                </a:lnTo>
                <a:lnTo>
                  <a:pt x="0" y="50292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609600" y="1905000"/>
            <a:ext cx="11049000" cy="4267200"/>
            <a:chOff x="960" y="3000"/>
            <a:chExt cx="17400" cy="6720"/>
          </a:xfrm>
        </p:grpSpPr>
        <p:sp>
          <p:nvSpPr>
            <p:cNvPr id="5" name="任意多边形 4"/>
            <p:cNvSpPr/>
            <p:nvPr>
              <p:custDataLst>
                <p:tags r:id="rId4"/>
              </p:custDataLst>
            </p:nvPr>
          </p:nvSpPr>
          <p:spPr>
            <a:xfrm>
              <a:off x="960" y="3000"/>
              <a:ext cx="960" cy="960"/>
            </a:xfrm>
            <a:custGeom>
              <a:avLst/>
              <a:gdLst>
                <a:gd name="connisteX0" fmla="*/ 0 w 8466"/>
                <a:gd name="connsiteY0" fmla="*/ 304796 h 8466"/>
                <a:gd name="connisteX1" fmla="*/ 304796 w 8466"/>
                <a:gd name="connsiteY1" fmla="*/ 0 h 8466"/>
                <a:gd name="connisteX2" fmla="*/ 304796 w 8466"/>
                <a:gd name="connsiteY2" fmla="*/ 0 h 8466"/>
                <a:gd name="connisteX3" fmla="*/ 609603 w 8466"/>
                <a:gd name="connsiteY3" fmla="*/ 304796 h 8466"/>
                <a:gd name="connisteX4" fmla="*/ 609603 w 8466"/>
                <a:gd name="connsiteY4" fmla="*/ 304796 h 8466"/>
                <a:gd name="connisteX5" fmla="*/ 304796 w 8466"/>
                <a:gd name="connsiteY5" fmla="*/ 609603 h 8466"/>
                <a:gd name="connisteX6" fmla="*/ 304796 w 8466"/>
                <a:gd name="connsiteY6" fmla="*/ 609603 h 8466"/>
                <a:gd name="connisteX7" fmla="*/ 0 w 8466"/>
                <a:gd name="connsiteY7" fmla="*/ 304796 h 8466"/>
                <a:gd name="connisteX8" fmla="*/ 0 w 8466"/>
                <a:gd name="connsiteY8" fmla="*/ 304796 h 8466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pathLst>
                <a:path w="609603" h="609603">
                  <a:moveTo>
                    <a:pt x="0" y="304797"/>
                  </a:moveTo>
                  <a:cubicBezTo>
                    <a:pt x="0" y="136465"/>
                    <a:pt x="136465" y="0"/>
                    <a:pt x="304797" y="0"/>
                  </a:cubicBezTo>
                  <a:lnTo>
                    <a:pt x="304797" y="0"/>
                  </a:lnTo>
                  <a:cubicBezTo>
                    <a:pt x="473138" y="0"/>
                    <a:pt x="609603" y="136465"/>
                    <a:pt x="609603" y="304797"/>
                  </a:cubicBezTo>
                  <a:lnTo>
                    <a:pt x="609603" y="304797"/>
                  </a:lnTo>
                  <a:cubicBezTo>
                    <a:pt x="609603" y="473138"/>
                    <a:pt x="473138" y="609603"/>
                    <a:pt x="304797" y="609603"/>
                  </a:cubicBezTo>
                  <a:lnTo>
                    <a:pt x="304797" y="609603"/>
                  </a:lnTo>
                  <a:cubicBezTo>
                    <a:pt x="136465" y="609603"/>
                    <a:pt x="0" y="473138"/>
                    <a:pt x="0" y="304797"/>
                  </a:cubicBezTo>
                  <a:lnTo>
                    <a:pt x="0" y="30479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6" name="图片 5"/>
            <p:cNvPicPr/>
            <p:nvPr>
              <p:custDataLst>
                <p:tags r:id="rId5"/>
              </p:custDataLst>
            </p:nvPr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183" y="3223"/>
              <a:ext cx="513" cy="512"/>
            </a:xfrm>
            <a:prstGeom prst="rect">
              <a:avLst/>
            </a:prstGeom>
            <a:noFill/>
          </p:spPr>
        </p:pic>
        <p:sp>
          <p:nvSpPr>
            <p:cNvPr id="7" name="文本框 6"/>
            <p:cNvSpPr txBox="1"/>
            <p:nvPr>
              <p:custDataLst>
                <p:tags r:id="rId8"/>
              </p:custDataLst>
            </p:nvPr>
          </p:nvSpPr>
          <p:spPr>
            <a:xfrm>
              <a:off x="2240" y="3000"/>
              <a:ext cx="724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项目目标与核心任务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9"/>
              </p:custDataLst>
            </p:nvPr>
          </p:nvSpPr>
          <p:spPr>
            <a:xfrm>
              <a:off x="2240" y="3720"/>
              <a:ext cx="7200" cy="240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zh-CN" altLang="en-US" sz="15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本项目旨在开发一个名为</a:t>
              </a:r>
              <a:r>
                <a:rPr lang="zh-CN" altLang="en-US" sz="15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“AI飞花令</a:t>
              </a:r>
              <a:r>
                <a:rPr lang="zh-CN" altLang="en-US" sz="15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”的智能程序，将古代文人游戏飞花令以现代技术重新诠释，通过</a:t>
              </a:r>
              <a:r>
                <a:rPr lang="zh-CN" altLang="en-US" sz="15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Python语言实现程序自动出题、判断对错及与用户互动的功能。</a:t>
              </a:r>
              <a:endParaRPr lang="zh-CN" altLang="en-US" sz="15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9" name="任意多边形 8"/>
            <p:cNvSpPr/>
            <p:nvPr>
              <p:custDataLst>
                <p:tags r:id="rId10"/>
              </p:custDataLst>
            </p:nvPr>
          </p:nvSpPr>
          <p:spPr>
            <a:xfrm>
              <a:off x="960" y="6600"/>
              <a:ext cx="960" cy="960"/>
            </a:xfrm>
            <a:custGeom>
              <a:avLst/>
              <a:gdLst>
                <a:gd name="connisteX0" fmla="*/ 0 w 8466"/>
                <a:gd name="connsiteY0" fmla="*/ 304796 h 8466"/>
                <a:gd name="connisteX1" fmla="*/ 304796 w 8466"/>
                <a:gd name="connsiteY1" fmla="*/ 0 h 8466"/>
                <a:gd name="connisteX2" fmla="*/ 304796 w 8466"/>
                <a:gd name="connsiteY2" fmla="*/ 0 h 8466"/>
                <a:gd name="connisteX3" fmla="*/ 609603 w 8466"/>
                <a:gd name="connsiteY3" fmla="*/ 304796 h 8466"/>
                <a:gd name="connisteX4" fmla="*/ 609603 w 8466"/>
                <a:gd name="connsiteY4" fmla="*/ 304796 h 8466"/>
                <a:gd name="connisteX5" fmla="*/ 304796 w 8466"/>
                <a:gd name="connsiteY5" fmla="*/ 609603 h 8466"/>
                <a:gd name="connisteX6" fmla="*/ 304796 w 8466"/>
                <a:gd name="connsiteY6" fmla="*/ 609603 h 8466"/>
                <a:gd name="connisteX7" fmla="*/ 0 w 8466"/>
                <a:gd name="connsiteY7" fmla="*/ 304796 h 8466"/>
                <a:gd name="connisteX8" fmla="*/ 0 w 8466"/>
                <a:gd name="connsiteY8" fmla="*/ 304796 h 8466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pathLst>
                <a:path w="609603" h="609603">
                  <a:moveTo>
                    <a:pt x="0" y="304797"/>
                  </a:moveTo>
                  <a:cubicBezTo>
                    <a:pt x="0" y="136465"/>
                    <a:pt x="136465" y="0"/>
                    <a:pt x="304797" y="0"/>
                  </a:cubicBezTo>
                  <a:lnTo>
                    <a:pt x="304797" y="0"/>
                  </a:lnTo>
                  <a:cubicBezTo>
                    <a:pt x="473138" y="0"/>
                    <a:pt x="609603" y="136465"/>
                    <a:pt x="609603" y="304797"/>
                  </a:cubicBezTo>
                  <a:lnTo>
                    <a:pt x="609603" y="304797"/>
                  </a:lnTo>
                  <a:cubicBezTo>
                    <a:pt x="609603" y="473138"/>
                    <a:pt x="473138" y="609603"/>
                    <a:pt x="304797" y="609603"/>
                  </a:cubicBezTo>
                  <a:lnTo>
                    <a:pt x="304797" y="609603"/>
                  </a:lnTo>
                  <a:cubicBezTo>
                    <a:pt x="136465" y="609603"/>
                    <a:pt x="0" y="473138"/>
                    <a:pt x="0" y="304797"/>
                  </a:cubicBezTo>
                  <a:lnTo>
                    <a:pt x="0" y="30479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10" name="图片 9"/>
            <p:cNvPicPr/>
            <p:nvPr>
              <p:custDataLst>
                <p:tags r:id="rId11"/>
              </p:custDataLst>
            </p:nvPr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1183" y="6823"/>
              <a:ext cx="513" cy="512"/>
            </a:xfrm>
            <a:prstGeom prst="rect">
              <a:avLst/>
            </a:prstGeom>
            <a:noFill/>
          </p:spPr>
        </p:pic>
        <p:sp>
          <p:nvSpPr>
            <p:cNvPr id="11" name="文本框 10"/>
            <p:cNvSpPr txBox="1"/>
            <p:nvPr>
              <p:custDataLst>
                <p:tags r:id="rId14"/>
              </p:custDataLst>
            </p:nvPr>
          </p:nvSpPr>
          <p:spPr>
            <a:xfrm>
              <a:off x="2240" y="6600"/>
              <a:ext cx="724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课题目的及文化意义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2" name="文本框 11"/>
            <p:cNvSpPr txBox="1"/>
            <p:nvPr>
              <p:custDataLst>
                <p:tags r:id="rId15"/>
              </p:custDataLst>
            </p:nvPr>
          </p:nvSpPr>
          <p:spPr>
            <a:xfrm>
              <a:off x="2240" y="7320"/>
              <a:ext cx="7200" cy="240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zh-CN" altLang="en-US" sz="15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通过开发</a:t>
              </a:r>
              <a:r>
                <a:rPr lang="zh-CN" altLang="en-US" sz="15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“AI飞花令</a:t>
              </a:r>
              <a:r>
                <a:rPr lang="zh-CN" altLang="en-US" sz="15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”，旨在技术上让学生通过实践学习</a:t>
              </a:r>
              <a:r>
                <a:rPr lang="zh-CN" altLang="en-US" sz="15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Python编程，包括网络请求、数据清洗、逻辑判断等综合技能，并培养软件工程思维。文化上，该项目将传统文化以数字化形式呈现，通过互动游戏提高年轻人对传统文化的兴趣和参与度。</a:t>
              </a:r>
              <a:endParaRPr lang="zh-CN" altLang="en-US" sz="15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3" name="任意多边形 12"/>
            <p:cNvSpPr/>
            <p:nvPr>
              <p:custDataLst>
                <p:tags r:id="rId16"/>
              </p:custDataLst>
            </p:nvPr>
          </p:nvSpPr>
          <p:spPr>
            <a:xfrm>
              <a:off x="9840" y="3000"/>
              <a:ext cx="960" cy="960"/>
            </a:xfrm>
            <a:custGeom>
              <a:avLst/>
              <a:gdLst>
                <a:gd name="connisteX0" fmla="*/ 0 w 8466"/>
                <a:gd name="connsiteY0" fmla="*/ 304796 h 8466"/>
                <a:gd name="connisteX1" fmla="*/ 304796 w 8466"/>
                <a:gd name="connsiteY1" fmla="*/ 0 h 8466"/>
                <a:gd name="connisteX2" fmla="*/ 304796 w 8466"/>
                <a:gd name="connsiteY2" fmla="*/ 0 h 8466"/>
                <a:gd name="connisteX3" fmla="*/ 609603 w 8466"/>
                <a:gd name="connsiteY3" fmla="*/ 304796 h 8466"/>
                <a:gd name="connisteX4" fmla="*/ 609603 w 8466"/>
                <a:gd name="connsiteY4" fmla="*/ 304796 h 8466"/>
                <a:gd name="connisteX5" fmla="*/ 304796 w 8466"/>
                <a:gd name="connsiteY5" fmla="*/ 609603 h 8466"/>
                <a:gd name="connisteX6" fmla="*/ 304796 w 8466"/>
                <a:gd name="connsiteY6" fmla="*/ 609603 h 8466"/>
                <a:gd name="connisteX7" fmla="*/ 0 w 8466"/>
                <a:gd name="connsiteY7" fmla="*/ 304796 h 8466"/>
                <a:gd name="connisteX8" fmla="*/ 0 w 8466"/>
                <a:gd name="connsiteY8" fmla="*/ 304796 h 8466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pathLst>
                <a:path w="609603" h="609603">
                  <a:moveTo>
                    <a:pt x="0" y="304797"/>
                  </a:moveTo>
                  <a:cubicBezTo>
                    <a:pt x="0" y="136465"/>
                    <a:pt x="136465" y="0"/>
                    <a:pt x="304797" y="0"/>
                  </a:cubicBezTo>
                  <a:lnTo>
                    <a:pt x="304797" y="0"/>
                  </a:lnTo>
                  <a:cubicBezTo>
                    <a:pt x="473138" y="0"/>
                    <a:pt x="609603" y="136465"/>
                    <a:pt x="609603" y="304797"/>
                  </a:cubicBezTo>
                  <a:lnTo>
                    <a:pt x="609603" y="304797"/>
                  </a:lnTo>
                  <a:cubicBezTo>
                    <a:pt x="609603" y="473138"/>
                    <a:pt x="473138" y="609603"/>
                    <a:pt x="304797" y="609603"/>
                  </a:cubicBezTo>
                  <a:lnTo>
                    <a:pt x="304797" y="609603"/>
                  </a:lnTo>
                  <a:cubicBezTo>
                    <a:pt x="136465" y="609603"/>
                    <a:pt x="0" y="473138"/>
                    <a:pt x="0" y="304797"/>
                  </a:cubicBezTo>
                  <a:lnTo>
                    <a:pt x="0" y="30479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14" name="图片 13"/>
            <p:cNvPicPr/>
            <p:nvPr>
              <p:custDataLst>
                <p:tags r:id="rId17"/>
              </p:custDataLst>
            </p:nvPr>
          </p:nvPicPr>
          <p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10064" y="3223"/>
              <a:ext cx="512" cy="512"/>
            </a:xfrm>
            <a:prstGeom prst="rect">
              <a:avLst/>
            </a:prstGeom>
            <a:noFill/>
          </p:spPr>
        </p:pic>
        <p:sp>
          <p:nvSpPr>
            <p:cNvPr id="15" name="文本框 14"/>
            <p:cNvSpPr txBox="1"/>
            <p:nvPr>
              <p:custDataLst>
                <p:tags r:id="rId20"/>
              </p:custDataLst>
            </p:nvPr>
          </p:nvSpPr>
          <p:spPr>
            <a:xfrm>
              <a:off x="11120" y="3000"/>
              <a:ext cx="724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功能模块与关键技术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6" name="文本框 15"/>
            <p:cNvSpPr txBox="1"/>
            <p:nvPr>
              <p:custDataLst>
                <p:tags r:id="rId21"/>
              </p:custDataLst>
            </p:nvPr>
          </p:nvSpPr>
          <p:spPr>
            <a:xfrm>
              <a:off x="11120" y="3720"/>
              <a:ext cx="7200" cy="240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zh-CN" altLang="en-US" sz="15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项目将包含五个主要功能模块：使用爬虫技术抓取古诗数据、自定义游戏规则、设计用户输入界面、自动验证诗句符合规则、提供</a:t>
              </a:r>
              <a:r>
                <a:rPr lang="zh-CN" altLang="en-US" sz="15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AI对手或提示功能。关键技术将涉及数据抓取、规则引擎、文本校验，并可能使用简单的</a:t>
              </a:r>
              <a:r>
                <a:rPr lang="zh-CN" altLang="en-US" sz="15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AI模型。</a:t>
              </a:r>
              <a:endParaRPr lang="zh-CN" altLang="en-US" sz="15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7" name="任意多边形 16"/>
            <p:cNvSpPr/>
            <p:nvPr>
              <p:custDataLst>
                <p:tags r:id="rId22"/>
              </p:custDataLst>
            </p:nvPr>
          </p:nvSpPr>
          <p:spPr>
            <a:xfrm>
              <a:off x="9840" y="6600"/>
              <a:ext cx="960" cy="960"/>
            </a:xfrm>
            <a:custGeom>
              <a:avLst/>
              <a:gdLst>
                <a:gd name="connisteX0" fmla="*/ 0 w 8466"/>
                <a:gd name="connsiteY0" fmla="*/ 304796 h 8466"/>
                <a:gd name="connisteX1" fmla="*/ 304796 w 8466"/>
                <a:gd name="connsiteY1" fmla="*/ 0 h 8466"/>
                <a:gd name="connisteX2" fmla="*/ 304796 w 8466"/>
                <a:gd name="connsiteY2" fmla="*/ 0 h 8466"/>
                <a:gd name="connisteX3" fmla="*/ 609603 w 8466"/>
                <a:gd name="connsiteY3" fmla="*/ 304796 h 8466"/>
                <a:gd name="connisteX4" fmla="*/ 609603 w 8466"/>
                <a:gd name="connsiteY4" fmla="*/ 304796 h 8466"/>
                <a:gd name="connisteX5" fmla="*/ 304796 w 8466"/>
                <a:gd name="connsiteY5" fmla="*/ 609603 h 8466"/>
                <a:gd name="connisteX6" fmla="*/ 304796 w 8466"/>
                <a:gd name="connsiteY6" fmla="*/ 609603 h 8466"/>
                <a:gd name="connisteX7" fmla="*/ 0 w 8466"/>
                <a:gd name="connsiteY7" fmla="*/ 304796 h 8466"/>
                <a:gd name="connisteX8" fmla="*/ 0 w 8466"/>
                <a:gd name="connsiteY8" fmla="*/ 304796 h 8466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pathLst>
                <a:path w="609603" h="609603">
                  <a:moveTo>
                    <a:pt x="0" y="304797"/>
                  </a:moveTo>
                  <a:cubicBezTo>
                    <a:pt x="0" y="136465"/>
                    <a:pt x="136465" y="0"/>
                    <a:pt x="304797" y="0"/>
                  </a:cubicBezTo>
                  <a:lnTo>
                    <a:pt x="304797" y="0"/>
                  </a:lnTo>
                  <a:cubicBezTo>
                    <a:pt x="473138" y="0"/>
                    <a:pt x="609603" y="136465"/>
                    <a:pt x="609603" y="304797"/>
                  </a:cubicBezTo>
                  <a:lnTo>
                    <a:pt x="609603" y="304797"/>
                  </a:lnTo>
                  <a:cubicBezTo>
                    <a:pt x="609603" y="473138"/>
                    <a:pt x="473138" y="609603"/>
                    <a:pt x="304797" y="609603"/>
                  </a:cubicBezTo>
                  <a:lnTo>
                    <a:pt x="304797" y="609603"/>
                  </a:lnTo>
                  <a:cubicBezTo>
                    <a:pt x="136465" y="609603"/>
                    <a:pt x="0" y="473138"/>
                    <a:pt x="0" y="304797"/>
                  </a:cubicBezTo>
                  <a:lnTo>
                    <a:pt x="0" y="30479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18" name="图片 17"/>
            <p:cNvPicPr/>
            <p:nvPr>
              <p:custDataLst>
                <p:tags r:id="rId23"/>
              </p:custDataLst>
            </p:nvPr>
          </p:nvPicPr>
          <p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10064" y="6823"/>
              <a:ext cx="512" cy="512"/>
            </a:xfrm>
            <a:prstGeom prst="rect">
              <a:avLst/>
            </a:prstGeom>
            <a:noFill/>
          </p:spPr>
        </p:pic>
        <p:sp>
          <p:nvSpPr>
            <p:cNvPr id="19" name="文本框 18"/>
            <p:cNvSpPr txBox="1"/>
            <p:nvPr>
              <p:custDataLst>
                <p:tags r:id="rId26"/>
              </p:custDataLst>
            </p:nvPr>
          </p:nvSpPr>
          <p:spPr>
            <a:xfrm>
              <a:off x="11120" y="6600"/>
              <a:ext cx="724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应用场景与项目特点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20" name="文本框 19"/>
            <p:cNvSpPr txBox="1"/>
            <p:nvPr>
              <p:custDataLst>
                <p:tags r:id="rId27"/>
              </p:custDataLst>
            </p:nvPr>
          </p:nvSpPr>
          <p:spPr>
            <a:xfrm>
              <a:off x="11120" y="7320"/>
              <a:ext cx="7200" cy="240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en-US" altLang="en-US" sz="15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“AI</a:t>
              </a:r>
              <a:r>
                <a:rPr lang="zh-CN" altLang="en-US" sz="15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飞花令</a:t>
              </a:r>
              <a:r>
                <a:rPr lang="en-US" altLang="zh-CN" sz="15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”</a:t>
              </a:r>
              <a:r>
                <a:rPr lang="zh-CN" altLang="en-US" sz="15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适用于多种场景，包括课堂教学、文化类</a:t>
              </a:r>
              <a:r>
                <a:rPr lang="en-US" altLang="zh-CN" sz="15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App</a:t>
              </a:r>
              <a:r>
                <a:rPr lang="zh-CN" altLang="en-US" sz="15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、博物馆数字展项和个人学习工具。它强调规则约束下的即时反应，提供类似真实游戏的体验。项目特点包括跨学科属性、数据敏感性、规则复杂度和技术弹性，以及将静态知识库转变为动态交互系统的创新性。</a:t>
              </a:r>
              <a:endParaRPr lang="zh-CN" altLang="en-US" sz="15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</p:grpSp>
    </p:spTree>
    <p:custDataLst>
      <p:tags r:id="rId2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idx="13"/>
            <p:custDataLst>
              <p:tags r:id="rId1"/>
            </p:custDataLst>
          </p:nvPr>
        </p:nvSpPr>
        <p:spPr/>
        <p:txBody>
          <a:bodyPr/>
          <a:p>
            <a:r>
              <a:rPr lang="en-US" altLang="en-US"/>
              <a:t>02</a:t>
            </a:r>
            <a:endParaRPr lang="en-US" altLang="en-US"/>
          </a:p>
        </p:txBody>
      </p:sp>
      <p:sp>
        <p:nvSpPr>
          <p:cNvPr id="3" name="标题 2"/>
          <p:cNvSpPr>
            <a:spLocks noGrp="1"/>
          </p:cNvSpPr>
          <p:nvPr>
            <p:ph type="ctrTitle" idx="14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系统设计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13785" y="252165"/>
            <a:ext cx="10969200" cy="705600"/>
          </a:xfrm>
        </p:spPr>
        <p:txBody>
          <a:bodyPr/>
          <a:lstStyle/>
          <a:p>
            <a:r>
              <a:rPr lang="zh-CN" altLang="en-US"/>
              <a:t>系统设计概览：总体结构设计</a:t>
            </a:r>
            <a:endParaRPr lang="zh-CN" altLang="en-US"/>
          </a:p>
        </p:txBody>
      </p:sp>
      <p:sp>
        <p:nvSpPr>
          <p:cNvPr id="6" name="圆角矩形 3"/>
          <p:cNvSpPr/>
          <p:nvPr>
            <p:custDataLst>
              <p:tags r:id="rId2"/>
            </p:custDataLst>
          </p:nvPr>
        </p:nvSpPr>
        <p:spPr>
          <a:xfrm>
            <a:off x="704215" y="2952115"/>
            <a:ext cx="2378710" cy="2314575"/>
          </a:xfrm>
          <a:custGeom>
            <a:avLst/>
            <a:gdLst>
              <a:gd name="adj" fmla="val 6621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39" h="6687">
                <a:moveTo>
                  <a:pt x="5035" y="0"/>
                </a:moveTo>
                <a:lnTo>
                  <a:pt x="5041" y="3"/>
                </a:lnTo>
                <a:cubicBezTo>
                  <a:pt x="5158" y="59"/>
                  <a:pt x="5239" y="179"/>
                  <a:pt x="5239" y="318"/>
                </a:cubicBezTo>
                <a:lnTo>
                  <a:pt x="5239" y="6337"/>
                </a:lnTo>
                <a:cubicBezTo>
                  <a:pt x="5239" y="6531"/>
                  <a:pt x="5083" y="6687"/>
                  <a:pt x="4889" y="6687"/>
                </a:cubicBezTo>
                <a:lnTo>
                  <a:pt x="307" y="6687"/>
                </a:lnTo>
                <a:cubicBezTo>
                  <a:pt x="180" y="6687"/>
                  <a:pt x="69" y="6620"/>
                  <a:pt x="8" y="6519"/>
                </a:cubicBezTo>
                <a:lnTo>
                  <a:pt x="0" y="6505"/>
                </a:lnTo>
                <a:lnTo>
                  <a:pt x="10" y="6510"/>
                </a:lnTo>
                <a:cubicBezTo>
                  <a:pt x="52" y="6527"/>
                  <a:pt x="98" y="6537"/>
                  <a:pt x="146" y="6537"/>
                </a:cubicBezTo>
                <a:lnTo>
                  <a:pt x="4728" y="6537"/>
                </a:lnTo>
                <a:cubicBezTo>
                  <a:pt x="4922" y="6537"/>
                  <a:pt x="5078" y="6381"/>
                  <a:pt x="5078" y="6187"/>
                </a:cubicBezTo>
                <a:lnTo>
                  <a:pt x="5078" y="168"/>
                </a:lnTo>
                <a:cubicBezTo>
                  <a:pt x="5078" y="107"/>
                  <a:pt x="5063" y="51"/>
                  <a:pt x="5036" y="1"/>
                </a:cubicBezTo>
                <a:lnTo>
                  <a:pt x="503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323850" tIns="215900" rIns="179705" bIns="698500" numCol="1" spcCol="0" rtlCol="0" fromWordArt="0" anchor="t" anchorCtr="0" forceAA="0" compatLnSpc="1">
            <a:noAutofit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endParaRPr lang="zh-CN" altLang="zh-CN" sz="1400" dirty="0">
              <a:solidFill>
                <a:srgbClr val="262626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5" name="圆角矩形 3"/>
          <p:cNvSpPr/>
          <p:nvPr>
            <p:custDataLst>
              <p:tags r:id="rId3"/>
            </p:custDataLst>
          </p:nvPr>
        </p:nvSpPr>
        <p:spPr>
          <a:xfrm>
            <a:off x="608330" y="2869565"/>
            <a:ext cx="2398395" cy="2349500"/>
          </a:xfrm>
          <a:prstGeom prst="roundRect">
            <a:avLst>
              <a:gd name="adj" fmla="val 6621"/>
            </a:avLst>
          </a:prstGeom>
          <a:solidFill>
            <a:schemeClr val="lt1">
              <a:lumMod val="100000"/>
              <a:alpha val="10000"/>
            </a:schemeClr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288290" tIns="252095" rIns="288290" bIns="698500" numCol="1" spcCol="0" rtlCol="0" fromWordArt="0" anchor="t" anchorCtr="0" forceAA="0" compatLnSpc="1">
            <a:noAutofit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使用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text2vec-base-chinese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词向量搜索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诗词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1" name="圆角矩形 16"/>
          <p:cNvSpPr/>
          <p:nvPr>
            <p:custDataLst>
              <p:tags r:id="rId4"/>
            </p:custDataLst>
          </p:nvPr>
        </p:nvSpPr>
        <p:spPr>
          <a:xfrm>
            <a:off x="2731812" y="5345980"/>
            <a:ext cx="351009" cy="352825"/>
          </a:xfrm>
          <a:prstGeom prst="roundRect">
            <a:avLst>
              <a:gd name="adj" fmla="val 2376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none" numCol="1" spcCol="0" rtlCol="0" fromWordArt="0" anchor="ctr" anchorCtr="0" forceAA="0" compatLnSpc="1">
            <a:normAutofit fontScale="90000"/>
          </a:bodyPr>
          <a:lstStyle/>
          <a:p>
            <a:pPr lvl="0" algn="ctr">
              <a:buClrTx/>
              <a:buSzTx/>
              <a:buFontTx/>
            </a:pPr>
            <a:r>
              <a:rPr lang="en-US" altLang="zh-CN" sz="140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01</a:t>
            </a:r>
            <a:endParaRPr lang="en-US" altLang="zh-CN" sz="1400" b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48" name="圆角矩形 3"/>
          <p:cNvSpPr/>
          <p:nvPr>
            <p:custDataLst>
              <p:tags r:id="rId5"/>
            </p:custDataLst>
          </p:nvPr>
        </p:nvSpPr>
        <p:spPr>
          <a:xfrm>
            <a:off x="3601085" y="2952115"/>
            <a:ext cx="2378710" cy="2327910"/>
          </a:xfrm>
          <a:custGeom>
            <a:avLst/>
            <a:gdLst>
              <a:gd name="adj" fmla="val 6621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39" h="6687">
                <a:moveTo>
                  <a:pt x="5035" y="0"/>
                </a:moveTo>
                <a:lnTo>
                  <a:pt x="5041" y="3"/>
                </a:lnTo>
                <a:cubicBezTo>
                  <a:pt x="5158" y="59"/>
                  <a:pt x="5239" y="179"/>
                  <a:pt x="5239" y="318"/>
                </a:cubicBezTo>
                <a:lnTo>
                  <a:pt x="5239" y="6337"/>
                </a:lnTo>
                <a:cubicBezTo>
                  <a:pt x="5239" y="6531"/>
                  <a:pt x="5083" y="6687"/>
                  <a:pt x="4889" y="6687"/>
                </a:cubicBezTo>
                <a:lnTo>
                  <a:pt x="307" y="6687"/>
                </a:lnTo>
                <a:cubicBezTo>
                  <a:pt x="180" y="6687"/>
                  <a:pt x="69" y="6620"/>
                  <a:pt x="8" y="6519"/>
                </a:cubicBezTo>
                <a:lnTo>
                  <a:pt x="0" y="6505"/>
                </a:lnTo>
                <a:lnTo>
                  <a:pt x="10" y="6510"/>
                </a:lnTo>
                <a:cubicBezTo>
                  <a:pt x="52" y="6527"/>
                  <a:pt x="98" y="6537"/>
                  <a:pt x="146" y="6537"/>
                </a:cubicBezTo>
                <a:lnTo>
                  <a:pt x="4728" y="6537"/>
                </a:lnTo>
                <a:cubicBezTo>
                  <a:pt x="4922" y="6537"/>
                  <a:pt x="5078" y="6381"/>
                  <a:pt x="5078" y="6187"/>
                </a:cubicBezTo>
                <a:lnTo>
                  <a:pt x="5078" y="168"/>
                </a:lnTo>
                <a:cubicBezTo>
                  <a:pt x="5078" y="107"/>
                  <a:pt x="5063" y="51"/>
                  <a:pt x="5036" y="1"/>
                </a:cubicBezTo>
                <a:lnTo>
                  <a:pt x="503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323850" tIns="215900" rIns="179705" bIns="698500" numCol="1" spcCol="0" rtlCol="0" fromWordArt="0" anchor="t" anchorCtr="0" forceAA="0" compatLnSpc="1">
            <a:noAutofit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endParaRPr lang="zh-CN" altLang="zh-CN" sz="1400" dirty="0">
              <a:solidFill>
                <a:srgbClr val="262626"/>
              </a:solidFill>
              <a:latin typeface="+mn-ea"/>
              <a:cs typeface="+mn-ea"/>
              <a:sym typeface="+mn-ea"/>
            </a:endParaRPr>
          </a:p>
        </p:txBody>
      </p:sp>
      <p:sp useBgFill="1">
        <p:nvSpPr>
          <p:cNvPr id="49" name="圆角矩形 3"/>
          <p:cNvSpPr/>
          <p:nvPr>
            <p:custDataLst>
              <p:tags r:id="rId6"/>
            </p:custDataLst>
          </p:nvPr>
        </p:nvSpPr>
        <p:spPr>
          <a:xfrm>
            <a:off x="3519805" y="2869565"/>
            <a:ext cx="2398395" cy="2349500"/>
          </a:xfrm>
          <a:prstGeom prst="roundRect">
            <a:avLst>
              <a:gd name="adj" fmla="val 6621"/>
            </a:avLst>
          </a:prstGeom>
          <a:solidFill>
            <a:schemeClr val="lt1">
              <a:lumMod val="100000"/>
              <a:alpha val="10000"/>
            </a:schemeClr>
          </a:solidFill>
          <a:ln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288290" tIns="252095" rIns="288290" bIns="698500" numCol="1" spcCol="0" rtlCol="0" fromWordArt="0" anchor="t" anchorCtr="0" forceAA="0" compatLnSpc="1">
            <a:noAutofit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使用爬虫实时拉取匹配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数据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50" name="圆角矩形 16"/>
          <p:cNvSpPr/>
          <p:nvPr>
            <p:custDataLst>
              <p:tags r:id="rId7"/>
            </p:custDataLst>
          </p:nvPr>
        </p:nvSpPr>
        <p:spPr>
          <a:xfrm>
            <a:off x="5628869" y="5345980"/>
            <a:ext cx="351009" cy="352825"/>
          </a:xfrm>
          <a:prstGeom prst="roundRect">
            <a:avLst>
              <a:gd name="adj" fmla="val 23765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none" numCol="1" spcCol="0" rtlCol="0" fromWordArt="0" anchor="ctr" anchorCtr="0" forceAA="0" compatLnSpc="1">
            <a:normAutofit fontScale="90000"/>
          </a:bodyPr>
          <a:lstStyle/>
          <a:p>
            <a:pPr lvl="0" algn="ctr">
              <a:buClrTx/>
              <a:buSzTx/>
              <a:buFontTx/>
            </a:pPr>
            <a:r>
              <a:rPr lang="en-US" altLang="zh-CN" sz="140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02</a:t>
            </a:r>
            <a:endParaRPr lang="en-US" altLang="zh-CN" sz="1400" b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52" name="圆角矩形 3"/>
          <p:cNvSpPr/>
          <p:nvPr>
            <p:custDataLst>
              <p:tags r:id="rId8"/>
            </p:custDataLst>
          </p:nvPr>
        </p:nvSpPr>
        <p:spPr>
          <a:xfrm>
            <a:off x="6501130" y="2925445"/>
            <a:ext cx="2378710" cy="2400935"/>
          </a:xfrm>
          <a:custGeom>
            <a:avLst/>
            <a:gdLst>
              <a:gd name="adj" fmla="val 6621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39" h="6687">
                <a:moveTo>
                  <a:pt x="5035" y="0"/>
                </a:moveTo>
                <a:lnTo>
                  <a:pt x="5041" y="3"/>
                </a:lnTo>
                <a:cubicBezTo>
                  <a:pt x="5158" y="59"/>
                  <a:pt x="5239" y="179"/>
                  <a:pt x="5239" y="318"/>
                </a:cubicBezTo>
                <a:lnTo>
                  <a:pt x="5239" y="6337"/>
                </a:lnTo>
                <a:cubicBezTo>
                  <a:pt x="5239" y="6531"/>
                  <a:pt x="5083" y="6687"/>
                  <a:pt x="4889" y="6687"/>
                </a:cubicBezTo>
                <a:lnTo>
                  <a:pt x="307" y="6687"/>
                </a:lnTo>
                <a:cubicBezTo>
                  <a:pt x="180" y="6687"/>
                  <a:pt x="69" y="6620"/>
                  <a:pt x="8" y="6519"/>
                </a:cubicBezTo>
                <a:lnTo>
                  <a:pt x="0" y="6505"/>
                </a:lnTo>
                <a:lnTo>
                  <a:pt x="10" y="6510"/>
                </a:lnTo>
                <a:cubicBezTo>
                  <a:pt x="52" y="6527"/>
                  <a:pt x="98" y="6537"/>
                  <a:pt x="146" y="6537"/>
                </a:cubicBezTo>
                <a:lnTo>
                  <a:pt x="4728" y="6537"/>
                </a:lnTo>
                <a:cubicBezTo>
                  <a:pt x="4922" y="6537"/>
                  <a:pt x="5078" y="6381"/>
                  <a:pt x="5078" y="6187"/>
                </a:cubicBezTo>
                <a:lnTo>
                  <a:pt x="5078" y="168"/>
                </a:lnTo>
                <a:cubicBezTo>
                  <a:pt x="5078" y="107"/>
                  <a:pt x="5063" y="51"/>
                  <a:pt x="5036" y="1"/>
                </a:cubicBezTo>
                <a:lnTo>
                  <a:pt x="503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323850" tIns="215900" rIns="179705" bIns="698500" numCol="1" spcCol="0" rtlCol="0" fromWordArt="0" anchor="t" anchorCtr="0" forceAA="0" compatLnSpc="1">
            <a:noAutofit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endParaRPr lang="zh-CN" altLang="zh-CN" sz="1400" dirty="0">
              <a:solidFill>
                <a:srgbClr val="262626"/>
              </a:solidFill>
              <a:latin typeface="+mn-ea"/>
              <a:cs typeface="+mn-ea"/>
              <a:sym typeface="+mn-ea"/>
            </a:endParaRPr>
          </a:p>
        </p:txBody>
      </p:sp>
      <p:sp useBgFill="1">
        <p:nvSpPr>
          <p:cNvPr id="53" name="圆角矩形 3"/>
          <p:cNvSpPr/>
          <p:nvPr>
            <p:custDataLst>
              <p:tags r:id="rId9"/>
            </p:custDataLst>
          </p:nvPr>
        </p:nvSpPr>
        <p:spPr>
          <a:xfrm>
            <a:off x="6415405" y="2869565"/>
            <a:ext cx="2398395" cy="2397125"/>
          </a:xfrm>
          <a:prstGeom prst="roundRect">
            <a:avLst>
              <a:gd name="adj" fmla="val 6621"/>
            </a:avLst>
          </a:prstGeom>
          <a:solidFill>
            <a:schemeClr val="lt1">
              <a:lumMod val="100000"/>
              <a:alpha val="10000"/>
            </a:schemeClr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288290" tIns="252095" rIns="288290" bIns="698500" numCol="1" spcCol="0" rtlCol="0" fromWordArt="0" anchor="t" anchorCtr="0" forceAA="0" compatLnSpc="1">
            <a:noAutofit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微调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GPT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实现诗词的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生成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54" name="圆角矩形 16"/>
          <p:cNvSpPr/>
          <p:nvPr>
            <p:custDataLst>
              <p:tags r:id="rId10"/>
            </p:custDataLst>
          </p:nvPr>
        </p:nvSpPr>
        <p:spPr>
          <a:xfrm>
            <a:off x="8528454" y="5345980"/>
            <a:ext cx="351009" cy="352825"/>
          </a:xfrm>
          <a:prstGeom prst="roundRect">
            <a:avLst>
              <a:gd name="adj" fmla="val 2376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none" numCol="1" spcCol="0" rtlCol="0" fromWordArt="0" anchor="ctr" anchorCtr="0" forceAA="0" compatLnSpc="1">
            <a:normAutofit fontScale="90000"/>
          </a:bodyPr>
          <a:lstStyle/>
          <a:p>
            <a:pPr lvl="0" algn="ctr">
              <a:buClrTx/>
              <a:buSzTx/>
              <a:buFontTx/>
            </a:pPr>
            <a:r>
              <a:rPr lang="en-US" altLang="zh-CN" sz="140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03</a:t>
            </a:r>
            <a:endParaRPr lang="en-US" altLang="zh-CN" sz="1400" b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4215" y="1048385"/>
            <a:ext cx="67627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AI</a:t>
            </a:r>
            <a:r>
              <a:rPr lang="zh-CN" altLang="en-US"/>
              <a:t>飞花令系统采用前后端分离的技术架构。后端使用</a:t>
            </a:r>
            <a:r>
              <a:rPr lang="en-US" altLang="zh-CN"/>
              <a:t>Python</a:t>
            </a:r>
            <a:r>
              <a:rPr lang="zh-CN" altLang="en-US"/>
              <a:t>语言编写，集成智能体管理、诗句生成与合规性判断等核心逻辑</a:t>
            </a:r>
            <a:r>
              <a:rPr lang="en-US" altLang="zh-CN"/>
              <a:t>。</a:t>
            </a:r>
            <a:r>
              <a:rPr lang="zh-CN" altLang="en-US"/>
              <a:t>前端分为两部分</a:t>
            </a:r>
            <a:r>
              <a:rPr lang="en-US" altLang="zh-CN"/>
              <a:t>：</a:t>
            </a:r>
            <a:r>
              <a:rPr lang="zh-CN" altLang="en-US"/>
              <a:t>基于</a:t>
            </a:r>
            <a:r>
              <a:rPr lang="en-US" altLang="zh-CN"/>
              <a:t>Gradio</a:t>
            </a:r>
            <a:r>
              <a:rPr lang="zh-CN" altLang="en-US"/>
              <a:t>框架构建</a:t>
            </a:r>
            <a:r>
              <a:rPr lang="zh-CN" altLang="en-US">
                <a:sym typeface="+mn-ea"/>
              </a:rPr>
              <a:t>测试</a:t>
            </a:r>
            <a:r>
              <a:rPr lang="zh-CN" altLang="en-US"/>
              <a:t>界面</a:t>
            </a:r>
            <a:r>
              <a:rPr lang="en-US" altLang="zh-CN"/>
              <a:t>；</a:t>
            </a:r>
            <a:r>
              <a:rPr lang="zh-CN" altLang="en-US"/>
              <a:t>使用</a:t>
            </a:r>
            <a:r>
              <a:rPr lang="en-US" altLang="zh-CN"/>
              <a:t>Flet</a:t>
            </a:r>
            <a:r>
              <a:rPr lang="zh-CN" altLang="en-US"/>
              <a:t>库构建</a:t>
            </a:r>
            <a:r>
              <a:rPr lang="en-US" altLang="zh-CN"/>
              <a:t>Flutter</a:t>
            </a:r>
            <a:r>
              <a:rPr lang="zh-CN" altLang="en-US"/>
              <a:t>界面</a:t>
            </a:r>
            <a:r>
              <a:rPr lang="en-US" altLang="zh-CN"/>
              <a:t>，</a:t>
            </a:r>
            <a:r>
              <a:rPr lang="zh-CN" altLang="en-US"/>
              <a:t>并提供接口调用后端</a:t>
            </a:r>
            <a:r>
              <a:rPr lang="en-US" altLang="zh-CN"/>
              <a:t>。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608330" y="5777865"/>
            <a:ext cx="10117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我们同时也考虑了其他的实现路径</a:t>
            </a:r>
            <a:r>
              <a:rPr lang="en-US" altLang="zh-CN"/>
              <a:t>：</a:t>
            </a:r>
            <a:r>
              <a:rPr lang="zh-CN" altLang="en-US"/>
              <a:t>数据库模糊匹配</a:t>
            </a:r>
            <a:r>
              <a:rPr lang="en-US" altLang="zh-CN"/>
              <a:t>，</a:t>
            </a:r>
            <a:r>
              <a:rPr lang="zh-CN" altLang="en-US"/>
              <a:t>接入线上</a:t>
            </a:r>
            <a:r>
              <a:rPr lang="zh-CN" altLang="en-US"/>
              <a:t>大模型</a:t>
            </a:r>
            <a:endParaRPr lang="zh-CN" altLang="en-US"/>
          </a:p>
        </p:txBody>
      </p:sp>
      <p:pic>
        <p:nvPicPr>
          <p:cNvPr id="777684293" name="图片 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7815" y="957580"/>
            <a:ext cx="2672715" cy="385635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04215" y="2374265"/>
            <a:ext cx="67627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主要的</a:t>
            </a:r>
            <a:r>
              <a:rPr lang="zh-CN" altLang="en-US">
                <a:sym typeface="+mn-ea"/>
              </a:rPr>
              <a:t>后端实现路径</a:t>
            </a:r>
            <a:endParaRPr lang="zh-CN" altLang="en-US"/>
          </a:p>
        </p:txBody>
      </p:sp>
    </p:spTree>
    <p:custDataLst>
      <p:tags r:id="rId1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298701" y="609603"/>
            <a:ext cx="9283702" cy="761997"/>
          </a:xfrm>
          <a:noFill/>
        </p:spPr>
        <p:txBody>
          <a:bodyPr lIns="0" tIns="0" rIns="0" bIns="0" anchor="t">
            <a:noAutofit/>
          </a:bodyPr>
          <a:p>
            <a:pPr algn="r">
              <a:lnSpc>
                <a:spcPct val="114000"/>
              </a:lnSpc>
            </a:pPr>
            <a:r>
              <a:rPr lang="zh-CN" altLang="en-US" sz="4400">
                <a:sym typeface="+mn-ea"/>
              </a:rPr>
              <a:t>系统设计概览：</a:t>
            </a:r>
            <a:r>
              <a:rPr lang="zh-CN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性能需求设计</a:t>
            </a:r>
            <a:endParaRPr lang="zh-CN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pic>
        <p:nvPicPr>
          <p:cNvPr id="3" name="图片 2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8288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pic>
      <p:grpSp>
        <p:nvGrpSpPr>
          <p:cNvPr id="20" name="组合 19"/>
          <p:cNvGrpSpPr/>
          <p:nvPr/>
        </p:nvGrpSpPr>
        <p:grpSpPr>
          <a:xfrm>
            <a:off x="609603" y="1828800"/>
            <a:ext cx="10972794" cy="4419597"/>
            <a:chOff x="960" y="2880"/>
            <a:chExt cx="17280" cy="6960"/>
          </a:xfrm>
        </p:grpSpPr>
        <p:sp>
          <p:nvSpPr>
            <p:cNvPr id="4" name="任意多边形 3"/>
            <p:cNvSpPr/>
            <p:nvPr>
              <p:custDataLst>
                <p:tags r:id="rId4"/>
              </p:custDataLst>
            </p:nvPr>
          </p:nvSpPr>
          <p:spPr>
            <a:xfrm>
              <a:off x="960" y="2880"/>
              <a:ext cx="8399" cy="3240"/>
            </a:xfrm>
            <a:custGeom>
              <a:avLst/>
              <a:gdLst>
                <a:gd name="connisteX0" fmla="*/ 0 w 74083"/>
                <a:gd name="connsiteY0" fmla="*/ 203197 h 28575"/>
                <a:gd name="connisteX1" fmla="*/ 203197 w 74083"/>
                <a:gd name="connsiteY1" fmla="*/ 0 h 28575"/>
                <a:gd name="connisteX2" fmla="*/ 5130798 w 74083"/>
                <a:gd name="connsiteY2" fmla="*/ 0 h 28575"/>
                <a:gd name="connisteX3" fmla="*/ 5333996 w 74083"/>
                <a:gd name="connsiteY3" fmla="*/ 203197 h 28575"/>
                <a:gd name="connisteX4" fmla="*/ 5333996 w 74083"/>
                <a:gd name="connsiteY4" fmla="*/ 1854202 h 28575"/>
                <a:gd name="connisteX5" fmla="*/ 5130798 w 74083"/>
                <a:gd name="connsiteY5" fmla="*/ 2057400 h 28575"/>
                <a:gd name="connisteX6" fmla="*/ 203197 w 74083"/>
                <a:gd name="connsiteY6" fmla="*/ 2057400 h 28575"/>
                <a:gd name="connisteX7" fmla="*/ 0 w 74083"/>
                <a:gd name="connsiteY7" fmla="*/ 1854202 h 28575"/>
                <a:gd name="connisteX8" fmla="*/ 0 w 74083"/>
                <a:gd name="connsiteY8" fmla="*/ 203197 h 2857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pathLst>
                <a:path w="5333997" h="2057400">
                  <a:moveTo>
                    <a:pt x="0" y="203198"/>
                  </a:moveTo>
                  <a:cubicBezTo>
                    <a:pt x="0" y="90974"/>
                    <a:pt x="90974" y="0"/>
                    <a:pt x="203198" y="0"/>
                  </a:cubicBezTo>
                  <a:lnTo>
                    <a:pt x="5130799" y="0"/>
                  </a:lnTo>
                  <a:cubicBezTo>
                    <a:pt x="5243032" y="0"/>
                    <a:pt x="5333997" y="90974"/>
                    <a:pt x="5333997" y="203198"/>
                  </a:cubicBezTo>
                  <a:lnTo>
                    <a:pt x="5333997" y="1854202"/>
                  </a:lnTo>
                  <a:cubicBezTo>
                    <a:pt x="5333997" y="1966426"/>
                    <a:pt x="5243032" y="2057400"/>
                    <a:pt x="5130799" y="2057400"/>
                  </a:cubicBezTo>
                  <a:lnTo>
                    <a:pt x="203198" y="2057400"/>
                  </a:lnTo>
                  <a:cubicBezTo>
                    <a:pt x="90974" y="2057400"/>
                    <a:pt x="0" y="1966426"/>
                    <a:pt x="0" y="1854202"/>
                  </a:cubicBezTo>
                  <a:lnTo>
                    <a:pt x="0" y="203198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5" name="图片 4"/>
            <p:cNvPicPr/>
            <p:nvPr>
              <p:custDataLst>
                <p:tags r:id="rId5"/>
              </p:custDataLst>
            </p:nvPr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440" y="3780"/>
              <a:ext cx="1440" cy="1440"/>
            </a:xfrm>
            <a:prstGeom prst="rect">
              <a:avLst/>
            </a:prstGeom>
            <a:noFill/>
          </p:spPr>
        </p:pic>
        <p:sp>
          <p:nvSpPr>
            <p:cNvPr id="7" name="文本框 6"/>
            <p:cNvSpPr txBox="1"/>
            <p:nvPr>
              <p:custDataLst>
                <p:tags r:id="rId8"/>
              </p:custDataLst>
            </p:nvPr>
          </p:nvSpPr>
          <p:spPr>
            <a:xfrm>
              <a:off x="3183" y="3380"/>
              <a:ext cx="5680" cy="14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zh-CN" altLang="en-US" sz="1600">
                  <a:solidFill>
                    <a:schemeClr val="bg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在性能设计方面，系统要求各关键环节具备良好的响应速度与鲁棒性。用户提交诗句或关键词后，评审判定与</a:t>
              </a:r>
              <a:r>
                <a:rPr lang="en-US" altLang="zh-CN" sz="1600">
                  <a:solidFill>
                    <a:schemeClr val="bg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AI</a:t>
              </a:r>
              <a:r>
                <a:rPr lang="zh-CN" altLang="en-US" sz="1600">
                  <a:solidFill>
                    <a:schemeClr val="bg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诗句生成需在</a:t>
              </a:r>
              <a:r>
                <a:rPr lang="en-US" altLang="zh-CN" sz="1600">
                  <a:solidFill>
                    <a:schemeClr val="bg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5</a:t>
              </a:r>
              <a:r>
                <a:rPr lang="zh-CN" altLang="en-US" sz="1600">
                  <a:solidFill>
                    <a:schemeClr val="bg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秒内完成，以保障交互体验流畅。</a:t>
              </a:r>
              <a:endParaRPr lang="zh-CN" altLang="en-US" sz="1600">
                <a:solidFill>
                  <a:schemeClr val="bg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8" name="任意多边形 7"/>
            <p:cNvSpPr/>
            <p:nvPr>
              <p:custDataLst>
                <p:tags r:id="rId9"/>
              </p:custDataLst>
            </p:nvPr>
          </p:nvSpPr>
          <p:spPr>
            <a:xfrm>
              <a:off x="960" y="6600"/>
              <a:ext cx="8399" cy="3240"/>
            </a:xfrm>
            <a:custGeom>
              <a:avLst/>
              <a:gdLst>
                <a:gd name="connisteX0" fmla="*/ 0 w 74083"/>
                <a:gd name="connsiteY0" fmla="*/ 203197 h 28575"/>
                <a:gd name="connisteX1" fmla="*/ 203197 w 74083"/>
                <a:gd name="connsiteY1" fmla="*/ 0 h 28575"/>
                <a:gd name="connisteX2" fmla="*/ 5130798 w 74083"/>
                <a:gd name="connsiteY2" fmla="*/ 0 h 28575"/>
                <a:gd name="connisteX3" fmla="*/ 5333996 w 74083"/>
                <a:gd name="connsiteY3" fmla="*/ 203197 h 28575"/>
                <a:gd name="connisteX4" fmla="*/ 5333996 w 74083"/>
                <a:gd name="connsiteY4" fmla="*/ 1854202 h 28575"/>
                <a:gd name="connisteX5" fmla="*/ 5130798 w 74083"/>
                <a:gd name="connsiteY5" fmla="*/ 2057400 h 28575"/>
                <a:gd name="connisteX6" fmla="*/ 203197 w 74083"/>
                <a:gd name="connsiteY6" fmla="*/ 2057400 h 28575"/>
                <a:gd name="connisteX7" fmla="*/ 0 w 74083"/>
                <a:gd name="connsiteY7" fmla="*/ 1854202 h 28575"/>
                <a:gd name="connisteX8" fmla="*/ 0 w 74083"/>
                <a:gd name="connsiteY8" fmla="*/ 203197 h 2857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pathLst>
                <a:path w="5333997" h="2057400">
                  <a:moveTo>
                    <a:pt x="0" y="203198"/>
                  </a:moveTo>
                  <a:cubicBezTo>
                    <a:pt x="0" y="90974"/>
                    <a:pt x="90974" y="0"/>
                    <a:pt x="203198" y="0"/>
                  </a:cubicBezTo>
                  <a:lnTo>
                    <a:pt x="5130799" y="0"/>
                  </a:lnTo>
                  <a:cubicBezTo>
                    <a:pt x="5243032" y="0"/>
                    <a:pt x="5333997" y="90974"/>
                    <a:pt x="5333997" y="203198"/>
                  </a:cubicBezTo>
                  <a:lnTo>
                    <a:pt x="5333997" y="1854202"/>
                  </a:lnTo>
                  <a:cubicBezTo>
                    <a:pt x="5333997" y="1966426"/>
                    <a:pt x="5243032" y="2057400"/>
                    <a:pt x="5130799" y="2057400"/>
                  </a:cubicBezTo>
                  <a:lnTo>
                    <a:pt x="203198" y="2057400"/>
                  </a:lnTo>
                  <a:cubicBezTo>
                    <a:pt x="90974" y="2057400"/>
                    <a:pt x="0" y="1966426"/>
                    <a:pt x="0" y="1854202"/>
                  </a:cubicBezTo>
                  <a:lnTo>
                    <a:pt x="0" y="203198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9" name="图片 8"/>
            <p:cNvPicPr/>
            <p:nvPr>
              <p:custDataLst>
                <p:tags r:id="rId10"/>
              </p:custDataLst>
            </p:nvPr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1440" y="7499"/>
              <a:ext cx="1440" cy="1440"/>
            </a:xfrm>
            <a:prstGeom prst="rect">
              <a:avLst/>
            </a:prstGeom>
            <a:noFill/>
          </p:spPr>
        </p:pic>
        <p:sp>
          <p:nvSpPr>
            <p:cNvPr id="11" name="文本框 10"/>
            <p:cNvSpPr txBox="1"/>
            <p:nvPr>
              <p:custDataLst>
                <p:tags r:id="rId13"/>
              </p:custDataLst>
            </p:nvPr>
          </p:nvSpPr>
          <p:spPr>
            <a:xfrm>
              <a:off x="3183" y="6987"/>
              <a:ext cx="5680" cy="14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资源使用方面，最大开销来自调用</a:t>
              </a:r>
              <a:r>
                <a:rPr lang="en-US" altLang="zh-CN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LLM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接口，其次是</a:t>
              </a:r>
              <a:r>
                <a:rPr lang="en-US" altLang="zh-CN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FAISS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检索模块的内存消耗。在可用性设计上，系统界面需操作简便，错误提示清晰，规则说明明确，便于各类用户快速上手。</a:t>
              </a:r>
              <a:endParaRPr lang="zh-CN" altLang="en-US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2" name="任意多边形 11"/>
            <p:cNvSpPr/>
            <p:nvPr>
              <p:custDataLst>
                <p:tags r:id="rId14"/>
              </p:custDataLst>
            </p:nvPr>
          </p:nvSpPr>
          <p:spPr>
            <a:xfrm>
              <a:off x="9840" y="2880"/>
              <a:ext cx="8400" cy="3240"/>
            </a:xfrm>
            <a:custGeom>
              <a:avLst/>
              <a:gdLst>
                <a:gd name="connisteX0" fmla="*/ 0 w 74083"/>
                <a:gd name="connsiteY0" fmla="*/ 203197 h 28575"/>
                <a:gd name="connisteX1" fmla="*/ 203197 w 74083"/>
                <a:gd name="connsiteY1" fmla="*/ 0 h 28575"/>
                <a:gd name="connisteX2" fmla="*/ 5130798 w 74083"/>
                <a:gd name="connsiteY2" fmla="*/ 0 h 28575"/>
                <a:gd name="connisteX3" fmla="*/ 5333996 w 74083"/>
                <a:gd name="connsiteY3" fmla="*/ 203197 h 28575"/>
                <a:gd name="connisteX4" fmla="*/ 5333996 w 74083"/>
                <a:gd name="connsiteY4" fmla="*/ 1854202 h 28575"/>
                <a:gd name="connisteX5" fmla="*/ 5130798 w 74083"/>
                <a:gd name="connsiteY5" fmla="*/ 2057400 h 28575"/>
                <a:gd name="connisteX6" fmla="*/ 203197 w 74083"/>
                <a:gd name="connsiteY6" fmla="*/ 2057400 h 28575"/>
                <a:gd name="connisteX7" fmla="*/ 0 w 74083"/>
                <a:gd name="connsiteY7" fmla="*/ 1854202 h 28575"/>
                <a:gd name="connisteX8" fmla="*/ 0 w 74083"/>
                <a:gd name="connsiteY8" fmla="*/ 203197 h 2857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pathLst>
                <a:path w="5333997" h="2057400">
                  <a:moveTo>
                    <a:pt x="0" y="203198"/>
                  </a:moveTo>
                  <a:cubicBezTo>
                    <a:pt x="0" y="90974"/>
                    <a:pt x="90974" y="0"/>
                    <a:pt x="203198" y="0"/>
                  </a:cubicBezTo>
                  <a:lnTo>
                    <a:pt x="5130799" y="0"/>
                  </a:lnTo>
                  <a:cubicBezTo>
                    <a:pt x="5243032" y="0"/>
                    <a:pt x="5333997" y="90974"/>
                    <a:pt x="5333997" y="203198"/>
                  </a:cubicBezTo>
                  <a:lnTo>
                    <a:pt x="5333997" y="1854202"/>
                  </a:lnTo>
                  <a:cubicBezTo>
                    <a:pt x="5333997" y="1966426"/>
                    <a:pt x="5243032" y="2057400"/>
                    <a:pt x="5130799" y="2057400"/>
                  </a:cubicBezTo>
                  <a:lnTo>
                    <a:pt x="203198" y="2057400"/>
                  </a:lnTo>
                  <a:cubicBezTo>
                    <a:pt x="90974" y="2057400"/>
                    <a:pt x="0" y="1966426"/>
                    <a:pt x="0" y="1854202"/>
                  </a:cubicBezTo>
                  <a:lnTo>
                    <a:pt x="0" y="203198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13" name="图片 12"/>
            <p:cNvPicPr/>
            <p:nvPr>
              <p:custDataLst>
                <p:tags r:id="rId15"/>
              </p:custDataLst>
            </p:nvPr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10320" y="3780"/>
              <a:ext cx="1440" cy="1440"/>
            </a:xfrm>
            <a:prstGeom prst="rect">
              <a:avLst/>
            </a:prstGeom>
            <a:noFill/>
          </p:spPr>
        </p:pic>
        <p:sp>
          <p:nvSpPr>
            <p:cNvPr id="14" name="文本框 13"/>
            <p:cNvSpPr txBox="1"/>
            <p:nvPr>
              <p:custDataLst>
                <p:tags r:id="rId18"/>
              </p:custDataLst>
            </p:nvPr>
          </p:nvSpPr>
          <p:spPr>
            <a:xfrm>
              <a:off x="12160" y="3380"/>
              <a:ext cx="572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系统的正确性要求高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19"/>
              </p:custDataLst>
            </p:nvPr>
          </p:nvSpPr>
          <p:spPr>
            <a:xfrm>
              <a:off x="12160" y="4180"/>
              <a:ext cx="5680" cy="14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评审官判断应准确识别关键词并验证诗句结构，</a:t>
              </a:r>
              <a:r>
                <a:rPr lang="en-US" altLang="zh-CN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AI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生成的回应诗句需为真实存在的古诗，并确保符合规则约束。</a:t>
              </a:r>
              <a:endParaRPr lang="zh-CN" altLang="en-US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6" name="任意多边形 15"/>
            <p:cNvSpPr/>
            <p:nvPr>
              <p:custDataLst>
                <p:tags r:id="rId20"/>
              </p:custDataLst>
            </p:nvPr>
          </p:nvSpPr>
          <p:spPr>
            <a:xfrm>
              <a:off x="9840" y="6600"/>
              <a:ext cx="8400" cy="3240"/>
            </a:xfrm>
            <a:custGeom>
              <a:avLst/>
              <a:gdLst>
                <a:gd name="connisteX0" fmla="*/ 0 w 74083"/>
                <a:gd name="connsiteY0" fmla="*/ 203197 h 28575"/>
                <a:gd name="connisteX1" fmla="*/ 203197 w 74083"/>
                <a:gd name="connsiteY1" fmla="*/ 0 h 28575"/>
                <a:gd name="connisteX2" fmla="*/ 5130798 w 74083"/>
                <a:gd name="connsiteY2" fmla="*/ 0 h 28575"/>
                <a:gd name="connisteX3" fmla="*/ 5333996 w 74083"/>
                <a:gd name="connsiteY3" fmla="*/ 203197 h 28575"/>
                <a:gd name="connisteX4" fmla="*/ 5333996 w 74083"/>
                <a:gd name="connsiteY4" fmla="*/ 1854202 h 28575"/>
                <a:gd name="connisteX5" fmla="*/ 5130798 w 74083"/>
                <a:gd name="connsiteY5" fmla="*/ 2057400 h 28575"/>
                <a:gd name="connisteX6" fmla="*/ 203197 w 74083"/>
                <a:gd name="connsiteY6" fmla="*/ 2057400 h 28575"/>
                <a:gd name="connisteX7" fmla="*/ 0 w 74083"/>
                <a:gd name="connsiteY7" fmla="*/ 1854202 h 28575"/>
                <a:gd name="connisteX8" fmla="*/ 0 w 74083"/>
                <a:gd name="connsiteY8" fmla="*/ 203197 h 2857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pathLst>
                <a:path w="5333997" h="2057400">
                  <a:moveTo>
                    <a:pt x="0" y="203198"/>
                  </a:moveTo>
                  <a:cubicBezTo>
                    <a:pt x="0" y="90974"/>
                    <a:pt x="90974" y="0"/>
                    <a:pt x="203198" y="0"/>
                  </a:cubicBezTo>
                  <a:lnTo>
                    <a:pt x="5130799" y="0"/>
                  </a:lnTo>
                  <a:cubicBezTo>
                    <a:pt x="5243032" y="0"/>
                    <a:pt x="5333997" y="90974"/>
                    <a:pt x="5333997" y="203198"/>
                  </a:cubicBezTo>
                  <a:lnTo>
                    <a:pt x="5333997" y="1854202"/>
                  </a:lnTo>
                  <a:cubicBezTo>
                    <a:pt x="5333997" y="1966426"/>
                    <a:pt x="5243032" y="2057400"/>
                    <a:pt x="5130799" y="2057400"/>
                  </a:cubicBezTo>
                  <a:lnTo>
                    <a:pt x="203198" y="2057400"/>
                  </a:lnTo>
                  <a:cubicBezTo>
                    <a:pt x="90974" y="2057400"/>
                    <a:pt x="0" y="1966426"/>
                    <a:pt x="0" y="1854202"/>
                  </a:cubicBezTo>
                  <a:lnTo>
                    <a:pt x="0" y="203198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17" name="图片 16"/>
            <p:cNvPicPr/>
            <p:nvPr>
              <p:custDataLst>
                <p:tags r:id="rId21"/>
              </p:custDataLst>
            </p:nvPr>
          </p:nvPicPr>
          <p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10320" y="7499"/>
              <a:ext cx="1440" cy="1440"/>
            </a:xfrm>
            <a:prstGeom prst="rect">
              <a:avLst/>
            </a:prstGeom>
            <a:noFill/>
          </p:spPr>
        </p:pic>
        <p:sp>
          <p:nvSpPr>
            <p:cNvPr id="19" name="文本框 18"/>
            <p:cNvSpPr txBox="1"/>
            <p:nvPr>
              <p:custDataLst>
                <p:tags r:id="rId24"/>
              </p:custDataLst>
            </p:nvPr>
          </p:nvSpPr>
          <p:spPr>
            <a:xfrm>
              <a:off x="12160" y="7499"/>
              <a:ext cx="5680" cy="14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zh-CN" altLang="en-US" sz="1600">
                  <a:solidFill>
                    <a:schemeClr val="bg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此外，系统设计考虑了对无效输入、</a:t>
              </a:r>
              <a:r>
                <a:rPr lang="en-US" altLang="zh-CN" sz="1600">
                  <a:solidFill>
                    <a:schemeClr val="bg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API</a:t>
              </a:r>
              <a:r>
                <a:rPr lang="zh-CN" altLang="en-US" sz="1600">
                  <a:solidFill>
                    <a:schemeClr val="bg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异常、网络波动等情况的容错处理，保障整体稳定运行。</a:t>
              </a:r>
              <a:endParaRPr lang="zh-CN" altLang="en-US" sz="1600">
                <a:solidFill>
                  <a:schemeClr val="bg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</p:grpSp>
    </p:spTree>
    <p:custDataLst>
      <p:tags r:id="rId2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362565" y="0"/>
            <a:ext cx="18288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09603" y="609603"/>
            <a:ext cx="9283702" cy="761997"/>
          </a:xfrm>
          <a:noFill/>
        </p:spPr>
        <p:txBody>
          <a:bodyPr lIns="0" tIns="0" rIns="0" bIns="0" anchor="t">
            <a:noAutofit/>
          </a:bodyPr>
          <a:p>
            <a:pPr algn="l">
              <a:lnSpc>
                <a:spcPct val="114000"/>
              </a:lnSpc>
            </a:pPr>
            <a:r>
              <a:rPr lang="zh-CN" altLang="en-US" sz="28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面向测试图形界面设计（</a:t>
            </a:r>
            <a:r>
              <a:rPr lang="en-US" altLang="zh-CN" sz="28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Gradio &amp;&amp; AgentScope</a:t>
            </a:r>
            <a:r>
              <a:rPr lang="zh-CN" altLang="en-US" sz="28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）</a:t>
            </a:r>
            <a:endParaRPr lang="zh-CN" altLang="en-US" sz="28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0" y="0"/>
            <a:ext cx="508000" cy="508000"/>
          </a:xfrm>
          <a:prstGeom prst="rect">
            <a:avLst/>
          </a:prstGeom>
          <a:solidFill>
            <a:schemeClr val="accent2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609600" y="1483995"/>
            <a:ext cx="9144002" cy="4419597"/>
            <a:chOff x="960" y="2880"/>
            <a:chExt cx="14400" cy="6960"/>
          </a:xfrm>
        </p:grpSpPr>
        <p:sp>
          <p:nvSpPr>
            <p:cNvPr id="5" name="任意多边形 4"/>
            <p:cNvSpPr/>
            <p:nvPr>
              <p:custDataLst>
                <p:tags r:id="rId5"/>
              </p:custDataLst>
            </p:nvPr>
          </p:nvSpPr>
          <p:spPr>
            <a:xfrm>
              <a:off x="960" y="2880"/>
              <a:ext cx="5600" cy="3240"/>
            </a:xfrm>
            <a:custGeom>
              <a:avLst/>
              <a:gdLst>
                <a:gd name="connisteX0" fmla="*/ 0 w 49388"/>
                <a:gd name="connsiteY0" fmla="*/ 203197 h 28575"/>
                <a:gd name="connisteX1" fmla="*/ 203197 w 49388"/>
                <a:gd name="connsiteY1" fmla="*/ 0 h 28575"/>
                <a:gd name="connisteX2" fmla="*/ 3556001 w 49388"/>
                <a:gd name="connsiteY2" fmla="*/ 0 h 28575"/>
                <a:gd name="connisteX3" fmla="*/ 3556001 w 49388"/>
                <a:gd name="connsiteY3" fmla="*/ 2057400 h 28575"/>
                <a:gd name="connisteX4" fmla="*/ 203197 w 49388"/>
                <a:gd name="connsiteY4" fmla="*/ 2057400 h 28575"/>
                <a:gd name="connisteX5" fmla="*/ 0 w 49388"/>
                <a:gd name="connsiteY5" fmla="*/ 1854202 h 28575"/>
                <a:gd name="connisteX6" fmla="*/ 0 w 49388"/>
                <a:gd name="connsiteY6" fmla="*/ 203197 h 2857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pathLst>
                <a:path w="3556001" h="2057400">
                  <a:moveTo>
                    <a:pt x="0" y="203198"/>
                  </a:moveTo>
                  <a:cubicBezTo>
                    <a:pt x="0" y="90974"/>
                    <a:pt x="90974" y="0"/>
                    <a:pt x="203198" y="0"/>
                  </a:cubicBezTo>
                  <a:lnTo>
                    <a:pt x="3556001" y="0"/>
                  </a:lnTo>
                  <a:lnTo>
                    <a:pt x="3556001" y="2057400"/>
                  </a:lnTo>
                  <a:lnTo>
                    <a:pt x="203198" y="2057400"/>
                  </a:lnTo>
                  <a:cubicBezTo>
                    <a:pt x="90974" y="2057400"/>
                    <a:pt x="0" y="1966426"/>
                    <a:pt x="0" y="1854202"/>
                  </a:cubicBezTo>
                  <a:lnTo>
                    <a:pt x="0" y="203198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>
              <p:custDataLst>
                <p:tags r:id="rId6"/>
              </p:custDataLst>
            </p:nvPr>
          </p:nvSpPr>
          <p:spPr>
            <a:xfrm>
              <a:off x="1440" y="3340"/>
              <a:ext cx="476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核心界面设计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7" name="文本框 6"/>
            <p:cNvSpPr txBox="1"/>
            <p:nvPr>
              <p:custDataLst>
                <p:tags r:id="rId7"/>
              </p:custDataLst>
            </p:nvPr>
          </p:nvSpPr>
          <p:spPr>
            <a:xfrm>
              <a:off x="1440" y="4220"/>
              <a:ext cx="4720" cy="14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系统主界面基于</a:t>
              </a:r>
              <a:r>
                <a:rPr lang="en-US" altLang="zh-CN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 Gradio 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框架构建，采用双栏式布局</a:t>
              </a:r>
              <a:endParaRPr lang="zh-CN" altLang="en-US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pic>
          <p:nvPicPr>
            <p:cNvPr id="8" name="图片 7" descr="F:/Projects/New folder/图片1.png图片1"/>
            <p:cNvPicPr preferRelativeResize="0"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9"/>
            <a:srcRect t="18036" b="18036"/>
            <a:stretch>
              <a:fillRect/>
            </a:stretch>
          </p:blipFill>
          <p:spPr>
            <a:xfrm>
              <a:off x="6560" y="2880"/>
              <a:ext cx="8799" cy="3240"/>
            </a:xfrm>
            <a:custGeom>
              <a:avLst/>
              <a:gdLst>
                <a:gd name="connisteX0" fmla="*/ 0 w 77611"/>
                <a:gd name="connsiteY0" fmla="*/ 0 h 28575"/>
                <a:gd name="connisteX1" fmla="*/ 5384801 w 77611"/>
                <a:gd name="connsiteY1" fmla="*/ 0 h 28575"/>
                <a:gd name="connisteX2" fmla="*/ 5587998 w 77611"/>
                <a:gd name="connsiteY2" fmla="*/ 203197 h 28575"/>
                <a:gd name="connisteX3" fmla="*/ 5587998 w 77611"/>
                <a:gd name="connsiteY3" fmla="*/ 1854202 h 28575"/>
                <a:gd name="connisteX4" fmla="*/ 5384801 w 77611"/>
                <a:gd name="connsiteY4" fmla="*/ 2057400 h 28575"/>
                <a:gd name="connisteX5" fmla="*/ 0 w 77611"/>
                <a:gd name="connsiteY5" fmla="*/ 2057400 h 28575"/>
                <a:gd name="connisteX6" fmla="*/ 0 w 77611"/>
                <a:gd name="connsiteY6" fmla="*/ 0 h 2857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pathLst>
                <a:path w="5587999" h="2057400">
                  <a:moveTo>
                    <a:pt x="0" y="0"/>
                  </a:moveTo>
                  <a:lnTo>
                    <a:pt x="5384801" y="0"/>
                  </a:lnTo>
                  <a:cubicBezTo>
                    <a:pt x="5497025" y="0"/>
                    <a:pt x="5587999" y="90974"/>
                    <a:pt x="5587999" y="203198"/>
                  </a:cubicBezTo>
                  <a:lnTo>
                    <a:pt x="5587999" y="1854202"/>
                  </a:lnTo>
                  <a:cubicBezTo>
                    <a:pt x="5587999" y="1966426"/>
                    <a:pt x="5497025" y="2057400"/>
                    <a:pt x="5384801" y="2057400"/>
                  </a:cubicBezTo>
                  <a:lnTo>
                    <a:pt x="0" y="20574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10"/>
              <a:stretch>
                <a:fillRect/>
              </a:stretch>
            </a:blip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prstClr val="black"/>
                    </a:fgClr>
                  </a:pattFill>
                </a14:hiddenLine>
              </a:ext>
            </a:extLst>
          </p:spPr>
        </p:pic>
        <p:pic>
          <p:nvPicPr>
            <p:cNvPr id="11" name="图片 10" descr="F:/Projects/New folder/图片2.png图片2"/>
            <p:cNvPicPr preferRelativeResize="0"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2"/>
            <a:srcRect l="1035" t="-620" r="4694" b="29380"/>
            <a:stretch>
              <a:fillRect/>
            </a:stretch>
          </p:blipFill>
          <p:spPr>
            <a:xfrm>
              <a:off x="960" y="6600"/>
              <a:ext cx="8765" cy="3231"/>
            </a:xfrm>
            <a:custGeom>
              <a:avLst/>
              <a:gdLst>
                <a:gd name="connisteX0" fmla="*/ 0 w 77611"/>
                <a:gd name="connsiteY0" fmla="*/ 203197 h 28575"/>
                <a:gd name="connisteX1" fmla="*/ 203197 w 77611"/>
                <a:gd name="connsiteY1" fmla="*/ 0 h 28575"/>
                <a:gd name="connisteX2" fmla="*/ 5587998 w 77611"/>
                <a:gd name="connsiteY2" fmla="*/ 0 h 28575"/>
                <a:gd name="connisteX3" fmla="*/ 5587998 w 77611"/>
                <a:gd name="connsiteY3" fmla="*/ 2057400 h 28575"/>
                <a:gd name="connisteX4" fmla="*/ 203197 w 77611"/>
                <a:gd name="connsiteY4" fmla="*/ 2057400 h 28575"/>
                <a:gd name="connisteX5" fmla="*/ 0 w 77611"/>
                <a:gd name="connsiteY5" fmla="*/ 1854202 h 28575"/>
                <a:gd name="connisteX6" fmla="*/ 0 w 77611"/>
                <a:gd name="connsiteY6" fmla="*/ 203197 h 2857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pathLst>
                <a:path w="5587999" h="2057400">
                  <a:moveTo>
                    <a:pt x="0" y="203198"/>
                  </a:moveTo>
                  <a:cubicBezTo>
                    <a:pt x="0" y="90974"/>
                    <a:pt x="90974" y="0"/>
                    <a:pt x="203198" y="0"/>
                  </a:cubicBezTo>
                  <a:lnTo>
                    <a:pt x="5587999" y="0"/>
                  </a:lnTo>
                  <a:lnTo>
                    <a:pt x="5587999" y="2057400"/>
                  </a:lnTo>
                  <a:lnTo>
                    <a:pt x="203198" y="2057400"/>
                  </a:lnTo>
                  <a:cubicBezTo>
                    <a:pt x="90974" y="2057400"/>
                    <a:pt x="0" y="1966426"/>
                    <a:pt x="0" y="1854202"/>
                  </a:cubicBezTo>
                  <a:lnTo>
                    <a:pt x="0" y="203198"/>
                  </a:lnTo>
                  <a:close/>
                </a:path>
              </a:pathLst>
            </a:custGeom>
            <a:blipFill rotWithShape="1">
              <a:blip r:embed="rId10"/>
              <a:stretch>
                <a:fillRect/>
              </a:stretch>
            </a:blip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prstClr val="black"/>
                    </a:fgClr>
                  </a:pattFill>
                </a14:hiddenLine>
              </a:ext>
            </a:extLst>
          </p:spPr>
        </p:pic>
        <p:sp>
          <p:nvSpPr>
            <p:cNvPr id="14" name="任意多边形 13"/>
            <p:cNvSpPr/>
            <p:nvPr>
              <p:custDataLst>
                <p:tags r:id="rId13"/>
              </p:custDataLst>
            </p:nvPr>
          </p:nvSpPr>
          <p:spPr>
            <a:xfrm>
              <a:off x="9760" y="6600"/>
              <a:ext cx="5600" cy="3240"/>
            </a:xfrm>
            <a:custGeom>
              <a:avLst/>
              <a:gdLst>
                <a:gd name="connisteX0" fmla="*/ 0 w 49388"/>
                <a:gd name="connsiteY0" fmla="*/ 0 h 28575"/>
                <a:gd name="connisteX1" fmla="*/ 3352803 w 49388"/>
                <a:gd name="connsiteY1" fmla="*/ 0 h 28575"/>
                <a:gd name="connisteX2" fmla="*/ 3556001 w 49388"/>
                <a:gd name="connsiteY2" fmla="*/ 203197 h 28575"/>
                <a:gd name="connisteX3" fmla="*/ 3556001 w 49388"/>
                <a:gd name="connsiteY3" fmla="*/ 1854202 h 28575"/>
                <a:gd name="connisteX4" fmla="*/ 3352803 w 49388"/>
                <a:gd name="connsiteY4" fmla="*/ 2057400 h 28575"/>
                <a:gd name="connisteX5" fmla="*/ 0 w 49388"/>
                <a:gd name="connsiteY5" fmla="*/ 2057400 h 28575"/>
                <a:gd name="connisteX6" fmla="*/ 0 w 49388"/>
                <a:gd name="connsiteY6" fmla="*/ 0 h 2857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pathLst>
                <a:path w="3556001" h="2057400">
                  <a:moveTo>
                    <a:pt x="0" y="0"/>
                  </a:moveTo>
                  <a:lnTo>
                    <a:pt x="3352803" y="0"/>
                  </a:lnTo>
                  <a:cubicBezTo>
                    <a:pt x="3465027" y="0"/>
                    <a:pt x="3556001" y="90974"/>
                    <a:pt x="3556001" y="203198"/>
                  </a:cubicBezTo>
                  <a:lnTo>
                    <a:pt x="3556001" y="1854202"/>
                  </a:lnTo>
                  <a:cubicBezTo>
                    <a:pt x="3556001" y="1966426"/>
                    <a:pt x="3465027" y="2057400"/>
                    <a:pt x="3352803" y="2057400"/>
                  </a:cubicBezTo>
                  <a:lnTo>
                    <a:pt x="0" y="20574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>
              <p:custDataLst>
                <p:tags r:id="rId14"/>
              </p:custDataLst>
            </p:nvPr>
          </p:nvSpPr>
          <p:spPr>
            <a:xfrm>
              <a:off x="10240" y="7060"/>
              <a:ext cx="476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诗句检索工具界面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16" name="文本框 15"/>
            <p:cNvSpPr txBox="1"/>
            <p:nvPr>
              <p:custDataLst>
                <p:tags r:id="rId15"/>
              </p:custDataLst>
            </p:nvPr>
          </p:nvSpPr>
          <p:spPr>
            <a:xfrm>
              <a:off x="10240" y="7940"/>
              <a:ext cx="4720" cy="14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检索界面作为独立模块，由</a:t>
              </a:r>
              <a:r>
                <a:rPr lang="en-US" altLang="zh-CN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 flyflower_gradio.py 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实现，功能简洁实用</a:t>
              </a:r>
              <a:r>
                <a:rPr lang="en-US" altLang="zh-CN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，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用于获取相关的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数据</a:t>
              </a:r>
              <a:endParaRPr lang="zh-CN" altLang="en-US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</p:grpSp>
    </p:spTree>
    <p:custDataLst>
      <p:tags r:id="rId1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362565" y="0"/>
            <a:ext cx="18288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09603" y="609603"/>
            <a:ext cx="9283702" cy="761997"/>
          </a:xfrm>
          <a:noFill/>
        </p:spPr>
        <p:txBody>
          <a:bodyPr lIns="0" tIns="0" rIns="0" bIns="0" anchor="t">
            <a:noAutofit/>
          </a:bodyPr>
          <a:p>
            <a:pPr algn="l">
              <a:lnSpc>
                <a:spcPct val="114000"/>
              </a:lnSpc>
            </a:pPr>
            <a:r>
              <a:rPr lang="zh-CN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面向用户</a:t>
            </a:r>
            <a:r>
              <a:rPr lang="zh-CN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图形界面设计（</a:t>
            </a:r>
            <a:r>
              <a:rPr lang="en-US" altLang="zh-CN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Flet</a:t>
            </a:r>
            <a:r>
              <a:rPr lang="zh-CN" altLang="en-US" sz="4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）</a:t>
            </a:r>
            <a:endParaRPr lang="zh-CN" altLang="en-US" sz="4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0" y="0"/>
            <a:ext cx="508000" cy="508000"/>
          </a:xfrm>
          <a:prstGeom prst="rect">
            <a:avLst/>
          </a:prstGeom>
          <a:solidFill>
            <a:schemeClr val="accent2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609600" y="1828800"/>
            <a:ext cx="3556001" cy="2057399"/>
            <a:chOff x="960" y="2880"/>
            <a:chExt cx="5600" cy="3240"/>
          </a:xfrm>
        </p:grpSpPr>
        <p:sp>
          <p:nvSpPr>
            <p:cNvPr id="5" name="任意多边形 4"/>
            <p:cNvSpPr/>
            <p:nvPr>
              <p:custDataLst>
                <p:tags r:id="rId5"/>
              </p:custDataLst>
            </p:nvPr>
          </p:nvSpPr>
          <p:spPr>
            <a:xfrm>
              <a:off x="960" y="2880"/>
              <a:ext cx="5600" cy="3240"/>
            </a:xfrm>
            <a:custGeom>
              <a:avLst/>
              <a:gdLst>
                <a:gd name="connisteX0" fmla="*/ 0 w 49388"/>
                <a:gd name="connsiteY0" fmla="*/ 203197 h 28575"/>
                <a:gd name="connisteX1" fmla="*/ 203197 w 49388"/>
                <a:gd name="connsiteY1" fmla="*/ 0 h 28575"/>
                <a:gd name="connisteX2" fmla="*/ 3556001 w 49388"/>
                <a:gd name="connsiteY2" fmla="*/ 0 h 28575"/>
                <a:gd name="connisteX3" fmla="*/ 3556001 w 49388"/>
                <a:gd name="connsiteY3" fmla="*/ 2057400 h 28575"/>
                <a:gd name="connisteX4" fmla="*/ 203197 w 49388"/>
                <a:gd name="connsiteY4" fmla="*/ 2057400 h 28575"/>
                <a:gd name="connisteX5" fmla="*/ 0 w 49388"/>
                <a:gd name="connsiteY5" fmla="*/ 1854202 h 28575"/>
                <a:gd name="connisteX6" fmla="*/ 0 w 49388"/>
                <a:gd name="connsiteY6" fmla="*/ 203197 h 2857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pathLst>
                <a:path w="3556001" h="2057400">
                  <a:moveTo>
                    <a:pt x="0" y="203198"/>
                  </a:moveTo>
                  <a:cubicBezTo>
                    <a:pt x="0" y="90974"/>
                    <a:pt x="90974" y="0"/>
                    <a:pt x="203198" y="0"/>
                  </a:cubicBezTo>
                  <a:lnTo>
                    <a:pt x="3556001" y="0"/>
                  </a:lnTo>
                  <a:lnTo>
                    <a:pt x="3556001" y="2057400"/>
                  </a:lnTo>
                  <a:lnTo>
                    <a:pt x="203198" y="2057400"/>
                  </a:lnTo>
                  <a:cubicBezTo>
                    <a:pt x="90974" y="2057400"/>
                    <a:pt x="0" y="1966426"/>
                    <a:pt x="0" y="1854202"/>
                  </a:cubicBezTo>
                  <a:lnTo>
                    <a:pt x="0" y="203198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</a:ln>
            <a:extLst>
              <a:ext uri="{91240B29-F687-4F45-9708-019B960494DF}">
                <a14:hiddenLine xmlns:a14="http://schemas.microsoft.com/office/drawing/2010/main" w="0">
                  <a:pattFill prst="pct5">
                    <a:fgClr>
                      <a:schemeClr val="accent1">
                        <a:lumMod val="75000"/>
                      </a:schemeClr>
                    </a:fgClr>
                  </a:pattFill>
                </a14:hiddenLine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>
              <p:custDataLst>
                <p:tags r:id="rId6"/>
              </p:custDataLst>
            </p:nvPr>
          </p:nvSpPr>
          <p:spPr>
            <a:xfrm>
              <a:off x="1440" y="3340"/>
              <a:ext cx="4760" cy="6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11000"/>
                </a:lnSpc>
              </a:pPr>
              <a:r>
                <a:rPr lang="zh-CN" altLang="en-US" sz="24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界面设计</a:t>
              </a:r>
              <a:endPara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  <p:sp>
          <p:nvSpPr>
            <p:cNvPr id="7" name="文本框 6"/>
            <p:cNvSpPr txBox="1"/>
            <p:nvPr>
              <p:custDataLst>
                <p:tags r:id="rId7"/>
              </p:custDataLst>
            </p:nvPr>
          </p:nvSpPr>
          <p:spPr>
            <a:xfrm>
              <a:off x="1440" y="4220"/>
              <a:ext cx="4720" cy="14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p>
              <a:pPr algn="l">
                <a:lnSpc>
                  <a:spcPct val="125000"/>
                </a:lnSpc>
              </a:pP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采用动态加载的方式</a:t>
              </a:r>
              <a:r>
                <a:rPr lang="en-US" altLang="zh-CN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，</a:t>
              </a:r>
              <a:r>
                <a:rPr lang="zh-CN" altLang="en-US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尽量减少内存的消耗</a:t>
              </a:r>
              <a:r>
                <a:rPr lang="en-US" altLang="zh-CN" sz="1600">
                  <a:solidFill>
                    <a:schemeClr val="tx1"/>
                  </a:solidFill>
                  <a:latin typeface="Microsoft YaHei UI" panose="020B0503020204020204" charset="-122"/>
                  <a:ea typeface="Microsoft YaHei UI" panose="020B0503020204020204" charset="-122"/>
                </a:rPr>
                <a:t>。</a:t>
              </a:r>
              <a:endParaRPr lang="en-US" altLang="zh-CN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endParaRPr>
            </a:p>
          </p:txBody>
        </p:sp>
      </p:grpSp>
      <p:sp>
        <p:nvSpPr>
          <p:cNvPr id="10" name="任意多边形 9"/>
          <p:cNvSpPr/>
          <p:nvPr>
            <p:custDataLst>
              <p:tags r:id="rId8"/>
            </p:custDataLst>
          </p:nvPr>
        </p:nvSpPr>
        <p:spPr>
          <a:xfrm>
            <a:off x="609600" y="4013200"/>
            <a:ext cx="3556001" cy="2057399"/>
          </a:xfrm>
          <a:custGeom>
            <a:avLst/>
            <a:gdLst>
              <a:gd name="connisteX0" fmla="*/ 0 w 49388"/>
              <a:gd name="connsiteY0" fmla="*/ 203197 h 28575"/>
              <a:gd name="connisteX1" fmla="*/ 203197 w 49388"/>
              <a:gd name="connsiteY1" fmla="*/ 0 h 28575"/>
              <a:gd name="connisteX2" fmla="*/ 3556001 w 49388"/>
              <a:gd name="connsiteY2" fmla="*/ 0 h 28575"/>
              <a:gd name="connisteX3" fmla="*/ 3556001 w 49388"/>
              <a:gd name="connsiteY3" fmla="*/ 2057400 h 28575"/>
              <a:gd name="connisteX4" fmla="*/ 203197 w 49388"/>
              <a:gd name="connsiteY4" fmla="*/ 2057400 h 28575"/>
              <a:gd name="connisteX5" fmla="*/ 0 w 49388"/>
              <a:gd name="connsiteY5" fmla="*/ 1854202 h 28575"/>
              <a:gd name="connisteX6" fmla="*/ 0 w 49388"/>
              <a:gd name="connsiteY6" fmla="*/ 203197 h 285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3556001" h="2057400">
                <a:moveTo>
                  <a:pt x="0" y="203198"/>
                </a:moveTo>
                <a:cubicBezTo>
                  <a:pt x="0" y="90974"/>
                  <a:pt x="90974" y="0"/>
                  <a:pt x="203198" y="0"/>
                </a:cubicBezTo>
                <a:lnTo>
                  <a:pt x="3556001" y="0"/>
                </a:lnTo>
                <a:lnTo>
                  <a:pt x="3556001" y="2057400"/>
                </a:lnTo>
                <a:lnTo>
                  <a:pt x="203198" y="2057400"/>
                </a:lnTo>
                <a:cubicBezTo>
                  <a:pt x="90974" y="2057400"/>
                  <a:pt x="0" y="1966426"/>
                  <a:pt x="0" y="1854202"/>
                </a:cubicBezTo>
                <a:lnTo>
                  <a:pt x="0" y="203198"/>
                </a:lnTo>
                <a:close/>
              </a:path>
            </a:pathLst>
          </a:custGeom>
          <a:solidFill>
            <a:schemeClr val="bg2"/>
          </a:solidFill>
          <a:ln w="0">
            <a:noFill/>
          </a:ln>
          <a:extLst>
            <a:ext uri="{91240B29-F687-4F45-9708-019B960494DF}">
              <a14:hiddenLine xmlns:a14="http://schemas.microsoft.com/office/drawing/2010/main" w="0">
                <a:pattFill prst="pct5">
                  <a:fgClr>
                    <a:schemeClr val="accent1">
                      <a:lumMod val="75000"/>
                    </a:schemeClr>
                  </a:fgClr>
                </a:pattFill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8" name="图片 17" descr="截屏2025-05-13 21.18.5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29125" y="4013200"/>
            <a:ext cx="4567555" cy="2065020"/>
          </a:xfrm>
          <a:prstGeom prst="rect">
            <a:avLst/>
          </a:prstGeom>
        </p:spPr>
      </p:pic>
      <p:sp>
        <p:nvSpPr>
          <p:cNvPr id="19" name="文本框 18"/>
          <p:cNvSpPr txBox="1"/>
          <p:nvPr>
            <p:custDataLst>
              <p:tags r:id="rId10"/>
            </p:custDataLst>
          </p:nvPr>
        </p:nvSpPr>
        <p:spPr>
          <a:xfrm>
            <a:off x="914400" y="4211955"/>
            <a:ext cx="3022601" cy="406400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p>
            <a:pPr algn="l">
              <a:lnSpc>
                <a:spcPct val="111000"/>
              </a:lnSpc>
            </a:pPr>
            <a:r>
              <a: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核心</a:t>
            </a:r>
            <a:r>
              <a:rPr lang="zh-CN" altLang="en-US" sz="24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功能</a:t>
            </a:r>
            <a:endParaRPr lang="zh-CN" altLang="en-US" sz="24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sp>
        <p:nvSpPr>
          <p:cNvPr id="20" name="文本框 19"/>
          <p:cNvSpPr txBox="1"/>
          <p:nvPr>
            <p:custDataLst>
              <p:tags r:id="rId11"/>
            </p:custDataLst>
          </p:nvPr>
        </p:nvSpPr>
        <p:spPr>
          <a:xfrm>
            <a:off x="914400" y="4902199"/>
            <a:ext cx="2997201" cy="914399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p>
            <a:pPr algn="l">
              <a:lnSpc>
                <a:spcPct val="125000"/>
              </a:lnSpc>
            </a:pPr>
            <a:r>
              <a:rPr lang="zh-CN" altLang="en-US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采用对话方式进行游戏</a:t>
            </a:r>
            <a:r>
              <a:rPr lang="en-US" altLang="zh-CN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，</a:t>
            </a:r>
            <a:r>
              <a:rPr lang="zh-CN" altLang="en-US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通过调用子类中的</a:t>
            </a:r>
            <a:r>
              <a:rPr lang="en-US" altLang="zh-CN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get_text（</a:t>
            </a:r>
            <a:r>
              <a:rPr lang="zh-CN" altLang="en-US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抽象方法</a:t>
            </a:r>
            <a:r>
              <a:rPr lang="en-US" altLang="zh-CN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）</a:t>
            </a:r>
            <a:r>
              <a:rPr lang="zh-CN" altLang="en-US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来获取后端的数据</a:t>
            </a:r>
            <a:r>
              <a:rPr lang="en-US" altLang="zh-CN" sz="1600">
                <a:solidFill>
                  <a:schemeClr val="tx1"/>
                </a:solidFill>
                <a:latin typeface="Microsoft YaHei UI" panose="020B0503020204020204" charset="-122"/>
                <a:ea typeface="Microsoft YaHei UI" panose="020B0503020204020204" charset="-122"/>
              </a:rPr>
              <a:t>。</a:t>
            </a:r>
            <a:endParaRPr lang="en-US" altLang="zh-CN" sz="1600">
              <a:solidFill>
                <a:schemeClr val="tx1"/>
              </a:solidFill>
              <a:latin typeface="Microsoft YaHei UI" panose="020B0503020204020204" charset="-122"/>
              <a:ea typeface="Microsoft YaHei UI" panose="020B0503020204020204" charset="-122"/>
            </a:endParaRPr>
          </a:p>
        </p:txBody>
      </p:sp>
      <p:pic>
        <p:nvPicPr>
          <p:cNvPr id="8" name="图片 7" descr="截屏2025-05-13 22.02.2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429125" y="1828800"/>
            <a:ext cx="2056765" cy="2056765"/>
          </a:xfrm>
          <a:prstGeom prst="rect">
            <a:avLst/>
          </a:prstGeom>
        </p:spPr>
      </p:pic>
      <p:pic>
        <p:nvPicPr>
          <p:cNvPr id="9" name="图片 8" descr="截屏2025-05-13 22.02.35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477000" y="1828800"/>
            <a:ext cx="2057400" cy="2057400"/>
          </a:xfrm>
          <a:prstGeom prst="rect">
            <a:avLst/>
          </a:prstGeom>
        </p:spPr>
      </p:pic>
    </p:spTree>
    <p:custDataLst>
      <p:tags r:id="rId1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10.xml><?xml version="1.0" encoding="utf-8"?>
<p:tagLst xmlns:p="http://schemas.openxmlformats.org/presentationml/2006/main">
  <p:tag name="KSO_WM_BEAUTIFY_FLAG" val="#wm#"/>
  <p:tag name="KSO_WM_UNIT_INDEX" val="7"/>
  <p:tag name="KSO_WM_UNIT_TYPE" val="i"/>
</p:tagLst>
</file>

<file path=ppt/tags/tag100.xml><?xml version="1.0" encoding="utf-8"?>
<p:tagLst xmlns:p="http://schemas.openxmlformats.org/presentationml/2006/main">
  <p:tag name="KSO_WM_BEAUTIFY_FLAG" val="#wm#"/>
  <p:tag name="KSO_WM_DIAGRAM_GROUP_CODE" val="1"/>
  <p:tag name="KSO_WM_UNIT_INDEX" val="1_1_2"/>
  <p:tag name="KSO_WM_UNIT_TYPE" val="l_h_i"/>
  <p:tag name="KSO_WM_SLIDE_FIGMA_DIAGRAM" val="1"/>
</p:tagLst>
</file>

<file path=ppt/tags/tag101.xml><?xml version="1.0" encoding="utf-8"?>
<p:tagLst xmlns:p="http://schemas.openxmlformats.org/presentationml/2006/main">
  <p:tag name="KSO_WM_BEAUTIFY_FLAG" val="#wm#"/>
  <p:tag name="KSO_WM_DIAGRAM_GROUP_CODE" val="1"/>
  <p:tag name="KSO_WM_UNIT_INDEX" val="1_1_1"/>
  <p:tag name="KSO_WM_UNIT_PRESET_TEXT" val="单击此处添加标题内容"/>
  <p:tag name="KSO_WM_UNIT_TEXT_TYPE" val="1"/>
  <p:tag name="KSO_WM_UNIT_TYPE" val="l_h_a"/>
  <p:tag name="KSO_WM_SLIDE_FIGMA_DIAGRAM" val="1"/>
</p:tagLst>
</file>

<file path=ppt/tags/tag102.xml><?xml version="1.0" encoding="utf-8"?>
<p:tagLst xmlns:p="http://schemas.openxmlformats.org/presentationml/2006/main">
  <p:tag name="KSO_WM_BEAUTIFY_FLAG" val="#wm#"/>
  <p:tag name="KSO_WM_DIAGRAM_GROUP_CODE" val="1"/>
  <p:tag name="KSO_WM_UNIT_INDEX" val="1_2_1"/>
  <p:tag name="KSO_WM_UNIT_SUBTYPE" val="d"/>
  <p:tag name="KSO_WM_UNIT_TYPE" val="l_h_i"/>
  <p:tag name="KSO_WM_SLIDE_FIGMA_DIAGRAM" val="1"/>
</p:tagLst>
</file>

<file path=ppt/tags/tag103.xml><?xml version="1.0" encoding="utf-8"?>
<p:tagLst xmlns:p="http://schemas.openxmlformats.org/presentationml/2006/main">
  <p:tag name="KSO_WM_BEAUTIFY_FLAG" val="#wm#"/>
  <p:tag name="KSO_WM_DIAGRAM_GROUP_CODE" val="1"/>
  <p:tag name="KSO_WM_UNIT_INDEX" val="1_2_2"/>
  <p:tag name="KSO_WM_UNIT_TYPE" val="l_h_i"/>
  <p:tag name="KSO_WM_SLIDE_FIGMA_DIAGRAM" val="1"/>
</p:tagLst>
</file>

<file path=ppt/tags/tag104.xml><?xml version="1.0" encoding="utf-8"?>
<p:tagLst xmlns:p="http://schemas.openxmlformats.org/presentationml/2006/main">
  <p:tag name="KSO_WM_BEAUTIFY_FLAG" val="#wm#"/>
  <p:tag name="KSO_WM_DIAGRAM_GROUP_CODE" val="1"/>
  <p:tag name="KSO_WM_UNIT_INDEX" val="1_2_1"/>
  <p:tag name="KSO_WM_UNIT_PRESET_TEXT" val="单击此处添加标题内容"/>
  <p:tag name="KSO_WM_UNIT_TEXT_TYPE" val="1"/>
  <p:tag name="KSO_WM_UNIT_TYPE" val="l_h_a"/>
  <p:tag name="KSO_WM_SLIDE_FIGMA_DIAGRAM" val="1"/>
</p:tagLst>
</file>

<file path=ppt/tags/tag105.xml><?xml version="1.0" encoding="utf-8"?>
<p:tagLst xmlns:p="http://schemas.openxmlformats.org/presentationml/2006/main">
  <p:tag name="KSO_WM_BEAUTIFY_FLAG" val="#wm#"/>
  <p:tag name="KSO_WM_DIAGRAM_GROUP_CODE" val="1"/>
  <p:tag name="KSO_WM_UNIT_INDEX" val="1_3_1"/>
  <p:tag name="KSO_WM_UNIT_SUBTYPE" val="d"/>
  <p:tag name="KSO_WM_UNIT_TYPE" val="l_h_i"/>
  <p:tag name="KSO_WM_SLIDE_FIGMA_DIAGRAM" val="1"/>
</p:tagLst>
</file>

<file path=ppt/tags/tag106.xml><?xml version="1.0" encoding="utf-8"?>
<p:tagLst xmlns:p="http://schemas.openxmlformats.org/presentationml/2006/main">
  <p:tag name="KSO_WM_BEAUTIFY_FLAG" val="#wm#"/>
  <p:tag name="KSO_WM_DIAGRAM_GROUP_CODE" val="1"/>
  <p:tag name="KSO_WM_UNIT_INDEX" val="1_3_2"/>
  <p:tag name="KSO_WM_UNIT_TYPE" val="l_h_i"/>
  <p:tag name="KSO_WM_SLIDE_FIGMA_DIAGRAM" val="1"/>
</p:tagLst>
</file>

<file path=ppt/tags/tag107.xml><?xml version="1.0" encoding="utf-8"?>
<p:tagLst xmlns:p="http://schemas.openxmlformats.org/presentationml/2006/main">
  <p:tag name="KSO_WM_BEAUTIFY_FLAG" val="#wm#"/>
  <p:tag name="KSO_WM_DIAGRAM_GROUP_CODE" val="1"/>
  <p:tag name="KSO_WM_UNIT_INDEX" val="1_3_1"/>
  <p:tag name="KSO_WM_UNIT_PRESET_TEXT" val="单击此处添加标题内容"/>
  <p:tag name="KSO_WM_UNIT_TEXT_TYPE" val="1"/>
  <p:tag name="KSO_WM_UNIT_TYPE" val="l_h_a"/>
  <p:tag name="KSO_WM_SLIDE_FIGMA_DIAGRAM" val="1"/>
</p:tagLst>
</file>

<file path=ppt/tags/tag108.xml><?xml version="1.0" encoding="utf-8"?>
<p:tagLst xmlns:p="http://schemas.openxmlformats.org/presentationml/2006/main">
  <p:tag name="KSO_WM_BEAUTIFY_FLAG" val="#wm#"/>
  <p:tag name="KSO_WM_DIAGRAM_GROUP_CODE" val="1"/>
  <p:tag name="KSO_WM_UNIT_INDEX" val="1_4_1"/>
  <p:tag name="KSO_WM_UNIT_SUBTYPE" val="d"/>
  <p:tag name="KSO_WM_UNIT_TYPE" val="l_h_i"/>
  <p:tag name="KSO_WM_SLIDE_FIGMA_DIAGRAM" val="1"/>
</p:tagLst>
</file>

<file path=ppt/tags/tag109.xml><?xml version="1.0" encoding="utf-8"?>
<p:tagLst xmlns:p="http://schemas.openxmlformats.org/presentationml/2006/main">
  <p:tag name="KSO_WM_BEAUTIFY_FLAG" val="#wm#"/>
  <p:tag name="KSO_WM_DIAGRAM_GROUP_CODE" val="1"/>
  <p:tag name="KSO_WM_UNIT_INDEX" val="1_4_2"/>
  <p:tag name="KSO_WM_UNIT_TYPE" val="l_h_i"/>
  <p:tag name="KSO_WM_SLIDE_FIGMA_DIAGRAM" val="1"/>
</p:tagLst>
</file>

<file path=ppt/tags/tag11.xml><?xml version="1.0" encoding="utf-8"?>
<p:tagLst xmlns:p="http://schemas.openxmlformats.org/presentationml/2006/main">
  <p:tag name="KSO_WM_BEAUTIFY_FLAG" val="#wm#"/>
  <p:tag name="KSO_WM_UNIT_INDEX" val="1"/>
  <p:tag name="KSO_WM_UNIT_SUBTYPE" val="c"/>
  <p:tag name="KSO_WM_UNIT_TYPE" val="f"/>
</p:tagLst>
</file>

<file path=ppt/tags/tag110.xml><?xml version="1.0" encoding="utf-8"?>
<p:tagLst xmlns:p="http://schemas.openxmlformats.org/presentationml/2006/main">
  <p:tag name="KSO_WM_BEAUTIFY_FLAG" val="#wm#"/>
  <p:tag name="KSO_WM_DIAGRAM_GROUP_CODE" val="1"/>
  <p:tag name="KSO_WM_UNIT_INDEX" val="1_4_1"/>
  <p:tag name="KSO_WM_UNIT_PRESET_TEXT" val="单击此处添加标题内容"/>
  <p:tag name="KSO_WM_UNIT_TEXT_TYPE" val="1"/>
  <p:tag name="KSO_WM_UNIT_TYPE" val="l_h_a"/>
  <p:tag name="KSO_WM_SLIDE_FIGMA_DIAGRAM" val="1"/>
</p:tagLst>
</file>

<file path=ppt/tags/tag111.xml><?xml version="1.0" encoding="utf-8"?>
<p:tagLst xmlns:p="http://schemas.openxmlformats.org/presentationml/2006/main">
  <p:tag name="KSO_WM_FIGMA_LIMIT" val=""/>
  <p:tag name="KSO_WM_FIGMA_SLIDE_GROUP" val="1"/>
  <p:tag name="KSO_WM_SLIDE_TYPE" val="contents"/>
  <p:tag name="KSO_WM_TEMPLATE_SUBCATEGORY" val="29"/>
  <p:tag name="KSO_WM_TEMPLATE_FIGMA_ID" val="7cba8f96648ba84e"/>
</p:tagLst>
</file>

<file path=ppt/tags/tag112.xml><?xml version="1.0" encoding="utf-8"?>
<p:tagLst xmlns:p="http://schemas.openxmlformats.org/presentationml/2006/main">
  <p:tag name="KSO_WM_BEAUTIFY_FLAG" val="#wm#"/>
  <p:tag name="KSO_WM_UNIT_INDEX" val="1"/>
  <p:tag name="KSO_WM_UNIT_TYPE" val="e"/>
</p:tagLst>
</file>

<file path=ppt/tags/tag113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114.xml><?xml version="1.0" encoding="utf-8"?>
<p:tagLst xmlns:p="http://schemas.openxmlformats.org/presentationml/2006/main">
  <p:tag name="KSO_WM_FIGMA_LIMIT" val=""/>
  <p:tag name="KSO_WM_FIGMA_SLIDE_GROUP" val="1"/>
  <p:tag name="KSO_WM_SLIDE_TYPE" val="sectionTitle"/>
  <p:tag name="KSO_WM_TEMPLATE_SUBCATEGORY" val="29"/>
  <p:tag name="KSO_WM_TEMPLATE_FIGMA_ID" val="7cba8f96648ba84e"/>
</p:tagLst>
</file>

<file path=ppt/tags/tag115.xml><?xml version="1.0" encoding="utf-8"?>
<p:tagLst xmlns:p="http://schemas.openxmlformats.org/presentationml/2006/main">
  <p:tag name="KSO_WM_BEAUTIFY_FLAG" val="#wm#"/>
  <p:tag name="KSO_WM_UNIT_INDEX" val="1"/>
  <p:tag name="KSO_WM_UNIT_TYPE" val="a"/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</p:tagLst>
</file>

<file path=ppt/tags/tag116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117.xml><?xml version="1.0" encoding="utf-8"?>
<p:tagLst xmlns:p="http://schemas.openxmlformats.org/presentationml/2006/main">
  <p:tag name="KSO_WM_BEAUTIFY_FLAG" val="#wm#"/>
  <p:tag name="KSO_WM_UNIT_INDEX" val="2"/>
  <p:tag name="KSO_WM_UNIT_TYPE" val="i"/>
</p:tagLst>
</file>

<file path=ppt/tags/tag118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i"/>
</p:tagLst>
</file>

<file path=ppt/tags/tag119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x"/>
</p:tagLst>
</file>

<file path=ppt/tags/tag12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120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添加项标题"/>
  <p:tag name="KSO_WM_UNIT_TEXT_TYPE" val="1"/>
  <p:tag name="KSO_WM_UNIT_TYPE" val="l_h_a"/>
</p:tagLst>
</file>

<file path=ppt/tags/tag121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输入项正文，文字是您思想的提炼，请尽量言简意赅的阐述观点。单击此处输入项正文，文字是您思想的提炼，请尽量言简意赅的阐述观点。单击此处输入项正文，文字是您思想的提炼，请尽量言简意赅的阐述观点。"/>
  <p:tag name="KSO_WM_UNIT_TEXT_TYPE" val="1"/>
  <p:tag name="KSO_WM_UNIT_TYPE" val="l_h_f"/>
</p:tagLst>
</file>

<file path=ppt/tags/tag122.xml><?xml version="1.0" encoding="utf-8"?>
<p:tagLst xmlns:p="http://schemas.openxmlformats.org/presentationml/2006/main">
  <p:tag name="KSO_WM_BEAUTIFY_FLAG" val="#fgm#"/>
  <p:tag name="KSO_WM_DIAGRAM_GROUP_CODE" val="1"/>
  <p:tag name="KSO_WM_UNIT_INDEX" val="1_3_1"/>
  <p:tag name="KSO_WM_UNIT_TYPE" val="l_h_i"/>
</p:tagLst>
</file>

<file path=ppt/tags/tag123.xml><?xml version="1.0" encoding="utf-8"?>
<p:tagLst xmlns:p="http://schemas.openxmlformats.org/presentationml/2006/main">
  <p:tag name="KSO_WM_BEAUTIFY_FLAG" val="#fgm#"/>
  <p:tag name="KSO_WM_DIAGRAM_GROUP_CODE" val="1"/>
  <p:tag name="KSO_WM_UNIT_INDEX" val="1_3_1"/>
  <p:tag name="KSO_WM_UNIT_TYPE" val="l_h_x"/>
</p:tagLst>
</file>

<file path=ppt/tags/tag124.xml><?xml version="1.0" encoding="utf-8"?>
<p:tagLst xmlns:p="http://schemas.openxmlformats.org/presentationml/2006/main">
  <p:tag name="KSO_WM_BEAUTIFY_FLAG" val="#fgm#"/>
  <p:tag name="KSO_WM_DIAGRAM_GROUP_CODE" val="1"/>
  <p:tag name="KSO_WM_UNIT_INDEX" val="1_3_1"/>
  <p:tag name="KSO_WM_UNIT_PRESET_TEXT" val="单击添加项标题"/>
  <p:tag name="KSO_WM_UNIT_TEXT_TYPE" val="1"/>
  <p:tag name="KSO_WM_UNIT_TYPE" val="l_h_a"/>
</p:tagLst>
</file>

<file path=ppt/tags/tag125.xml><?xml version="1.0" encoding="utf-8"?>
<p:tagLst xmlns:p="http://schemas.openxmlformats.org/presentationml/2006/main">
  <p:tag name="KSO_WM_BEAUTIFY_FLAG" val="#fgm#"/>
  <p:tag name="KSO_WM_DIAGRAM_GROUP_CODE" val="1"/>
  <p:tag name="KSO_WM_UNIT_INDEX" val="1_3_1"/>
  <p:tag name="KSO_WM_UNIT_PRESET_TEXT" val="单击此处输入项正文，文字是您思想的提炼，请尽量言简意赅的阐述观点。单击此处输入项正文，文字是您思想的提炼，请尽量言简意赅的阐述观点。单击此处输入项正文，文字是您思想的提炼，请尽量言简意赅的阐述观点。"/>
  <p:tag name="KSO_WM_UNIT_TEXT_TYPE" val="1"/>
  <p:tag name="KSO_WM_UNIT_TYPE" val="l_h_f"/>
</p:tagLst>
</file>

<file path=ppt/tags/tag126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TYPE" val="l_h_i"/>
</p:tagLst>
</file>

<file path=ppt/tags/tag127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TYPE" val="l_h_x"/>
</p:tagLst>
</file>

<file path=ppt/tags/tag128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PRESET_TEXT" val="单击添加项标题"/>
  <p:tag name="KSO_WM_UNIT_TEXT_TYPE" val="1"/>
  <p:tag name="KSO_WM_UNIT_TYPE" val="l_h_a"/>
</p:tagLst>
</file>

<file path=ppt/tags/tag129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PRESET_TEXT" val="单击此处输入项正文，文字是您思想的提炼，请尽量言简意赅的阐述观点。单击此处输入项正文，文字是您思想的提炼，请尽量言简意赅的阐述观点。单击此处输入项正文，文字是您思想的提炼，请尽量言简意赅的阐述观点。"/>
  <p:tag name="KSO_WM_UNIT_TEXT_TYPE" val="1"/>
  <p:tag name="KSO_WM_UNIT_TYPE" val="l_h_f"/>
</p:tagLst>
</file>

<file path=ppt/tags/tag13.xml><?xml version="1.0" encoding="utf-8"?>
<p:tagLst xmlns:p="http://schemas.openxmlformats.org/presentationml/2006/main">
  <p:tag name="KSO_WM_BEAUTIFY_FLAG" val="#wm#"/>
  <p:tag name="KSO_WM_UNIT_INDEX" val="2"/>
  <p:tag name="KSO_WM_UNIT_SUBTYPE" val="b"/>
  <p:tag name="KSO_WM_UNIT_TYPE" val="f"/>
</p:tagLst>
</file>

<file path=ppt/tags/tag130.xml><?xml version="1.0" encoding="utf-8"?>
<p:tagLst xmlns:p="http://schemas.openxmlformats.org/presentationml/2006/main">
  <p:tag name="KSO_WM_BEAUTIFY_FLAG" val="#fgm#"/>
  <p:tag name="KSO_WM_DIAGRAM_GROUP_CODE" val="1"/>
  <p:tag name="KSO_WM_UNIT_INDEX" val="1_4_1"/>
  <p:tag name="KSO_WM_UNIT_TYPE" val="l_h_i"/>
</p:tagLst>
</file>

<file path=ppt/tags/tag131.xml><?xml version="1.0" encoding="utf-8"?>
<p:tagLst xmlns:p="http://schemas.openxmlformats.org/presentationml/2006/main">
  <p:tag name="KSO_WM_BEAUTIFY_FLAG" val="#fgm#"/>
  <p:tag name="KSO_WM_DIAGRAM_GROUP_CODE" val="1"/>
  <p:tag name="KSO_WM_UNIT_INDEX" val="1_4_1"/>
  <p:tag name="KSO_WM_UNIT_TYPE" val="l_h_x"/>
</p:tagLst>
</file>

<file path=ppt/tags/tag132.xml><?xml version="1.0" encoding="utf-8"?>
<p:tagLst xmlns:p="http://schemas.openxmlformats.org/presentationml/2006/main">
  <p:tag name="KSO_WM_BEAUTIFY_FLAG" val="#fgm#"/>
  <p:tag name="KSO_WM_DIAGRAM_GROUP_CODE" val="1"/>
  <p:tag name="KSO_WM_UNIT_INDEX" val="1_4_1"/>
  <p:tag name="KSO_WM_UNIT_PRESET_TEXT" val="单击添加项标题"/>
  <p:tag name="KSO_WM_UNIT_TEXT_TYPE" val="1"/>
  <p:tag name="KSO_WM_UNIT_TYPE" val="l_h_a"/>
</p:tagLst>
</file>

<file path=ppt/tags/tag133.xml><?xml version="1.0" encoding="utf-8"?>
<p:tagLst xmlns:p="http://schemas.openxmlformats.org/presentationml/2006/main">
  <p:tag name="KSO_WM_BEAUTIFY_FLAG" val="#fgm#"/>
  <p:tag name="KSO_WM_DIAGRAM_GROUP_CODE" val="1"/>
  <p:tag name="KSO_WM_UNIT_INDEX" val="1_4_1"/>
  <p:tag name="KSO_WM_UNIT_PRESET_TEXT" val="单击此处输入项正文，文字是您思想的提炼，请尽量言简意赅的阐述观点。单击此处输入项正文，文字是您思想的提炼，请尽量言简意赅的阐述观点。单击此处输入项正文，文字是您思想的提炼，请尽量言简意赅的阐述观点。"/>
  <p:tag name="KSO_WM_UNIT_TEXT_TYPE" val="1"/>
  <p:tag name="KSO_WM_UNIT_TYPE" val="l_h_f"/>
</p:tagLst>
</file>

<file path=ppt/tags/tag134.xml><?xml version="1.0" encoding="utf-8"?>
<p:tagLst xmlns:p="http://schemas.openxmlformats.org/presentationml/2006/main">
  <p:tag name="KSO_WM_FIGMA_LIMIT" val=""/>
  <p:tag name="KSO_WM_FIGMA_SLIDE_GROUP" val="3"/>
  <p:tag name="KSO_WM_SLIDE_TYPE" val="text"/>
  <p:tag name="KSO_WM_TEMPLATE_SUBCATEGORY" val="29"/>
  <p:tag name="KSO_WM_TEMPLATE_FIGMA_ID" val="7cba8f96648ba84e"/>
  <p:tag name="KSO_WM_SLIDE_SOURCE" val="WPPAIGenerateSlide"/>
</p:tagLst>
</file>

<file path=ppt/tags/tag135.xml><?xml version="1.0" encoding="utf-8"?>
<p:tagLst xmlns:p="http://schemas.openxmlformats.org/presentationml/2006/main">
  <p:tag name="KSO_WM_BEAUTIFY_FLAG" val="#wm#"/>
  <p:tag name="KSO_WM_UNIT_INDEX" val="1"/>
  <p:tag name="KSO_WM_UNIT_TYPE" val="e"/>
</p:tagLst>
</file>

<file path=ppt/tags/tag136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137.xml><?xml version="1.0" encoding="utf-8"?>
<p:tagLst xmlns:p="http://schemas.openxmlformats.org/presentationml/2006/main">
  <p:tag name="KSO_WM_FIGMA_LIMIT" val=""/>
  <p:tag name="KSO_WM_FIGMA_SLIDE_GROUP" val="1"/>
  <p:tag name="KSO_WM_SLIDE_TYPE" val="sectionTitle"/>
  <p:tag name="KSO_WM_TEMPLATE_SUBCATEGORY" val="29"/>
  <p:tag name="KSO_WM_TEMPLATE_FIGMA_ID" val="7cba8f96648ba84e"/>
</p:tagLst>
</file>

<file path=ppt/tags/tag13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diagram20231307_2*a*1"/>
  <p:tag name="KSO_WM_TEMPLATE_CATEGORY" val="diagram"/>
  <p:tag name="KSO_WM_TEMPLATE_INDEX" val="20231307"/>
  <p:tag name="KSO_WM_UNIT_LAYERLEVEL" val="1"/>
  <p:tag name="KSO_WM_TAG_VERSION" val="3.0"/>
  <p:tag name="KSO_WM_BEAUTIFY_FLAG" val="#wm#"/>
  <p:tag name="KSO_WM_UNIT_TEXT_TYPE" val="1"/>
  <p:tag name="KSO_WM_UNIT_PRESET_TEXT" val="单击此处添加标题"/>
  <p:tag name="KSO_WM_UNIT_TEXT_FILL_FORE_SCHEMECOLOR_INDEX" val="13"/>
  <p:tag name="KSO_WM_UNIT_TEXT_FILL_TYPE" val="1"/>
  <p:tag name="KSO_WM_UNIT_USESOURCEFORMAT_APPLY" val="0"/>
</p:tagLst>
</file>

<file path=ppt/tags/tag13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07_2*l_h_i*1_1_2"/>
  <p:tag name="KSO_WM_TEMPLATE_CATEGORY" val="diagram"/>
  <p:tag name="KSO_WM_TEMPLATE_INDEX" val="20231307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245.60001220703126,&quot;left&quot;:47.9,&quot;top&quot;:225.9499938964844,&quot;width&quot;:857.275006103515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62626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USESOURCEFORMAT_APPLY" val="0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DIAGRAM_VIRTUALLY_FRAME" val="{&quot;height&quot;:245.60001220703126,&quot;left&quot;:47.9,&quot;top&quot;:225.9499938964844,&quot;width&quot;:857.2750061035156}"/>
  <p:tag name="KSO_WM_DIAGRAM_VERSION" val="3"/>
  <p:tag name="KSO_WM_DIAGRAM_COLOR_TRICK" val="1"/>
  <p:tag name="KSO_WM_DIAGRAM_COLOR_TEXT_CAN_REMOVE" val="n"/>
  <p:tag name="KSO_WM_UNIT_SUBTYPE" val="a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07_2*l_h_f*1_1_1"/>
  <p:tag name="KSO_WM_TEMPLATE_CATEGORY" val="diagram"/>
  <p:tag name="KSO_WM_TEMPLATE_INDEX" val="20231307"/>
  <p:tag name="KSO_WM_UNIT_LAYERLEVEL" val="1_1_1"/>
  <p:tag name="KSO_WM_TAG_VERSION" val="3.0"/>
  <p:tag name="KSO_WM_UNIT_TEXT_TYPE" val="1"/>
  <p:tag name="KSO_WM_DIAGRAM_MAX_ITEMCNT" val="4"/>
  <p:tag name="KSO_WM_DIAGRAM_MIN_ITEMCNT" val="2"/>
  <p:tag name="KSO_WM_DIAGRAM_COLOR_MATCH_VALUE" val="{&quot;shape&quot;:{&quot;fill&quot;:{&quot;solid&quot;:{&quot;brightness&quot;:0,&quot;colorType&quot;:1,&quot;foreColorIndex&quot;:2,&quot;transparency&quot;:0.8999999761581421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VALUE" val="117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的观点。"/>
  <p:tag name="KSO_WM_UNIT_FILL_TYPE" val="1"/>
  <p:tag name="KSO_WM_UNIT_FILL_FORE_SCHEMECOLOR_INDEX" val="2"/>
  <p:tag name="KSO_WM_UNIT_FILL_FORE_SCHEMECOLOR_INDEX_BRIGHTNESS" val="0"/>
  <p:tag name="KSO_WM_UNIT_LINE_FORE_SCHEMECOLOR_INDEX" val="5"/>
  <p:tag name="KSO_WM_UNIT_TEXT_FILL_FORE_SCHEMECOLOR_INDEX" val="1"/>
  <p:tag name="KSO_WM_UNIT_TEXT_FILL_TYPE" val="1"/>
  <p:tag name="KSO_WM_UNIT_LINE_FILL_TYPE" val="2"/>
  <p:tag name="KSO_WM_UNIT_USESOURCEFORMAT_APPLY" val="0"/>
</p:tagLst>
</file>

<file path=ppt/tags/tag141.xml><?xml version="1.0" encoding="utf-8"?>
<p:tagLst xmlns:p="http://schemas.openxmlformats.org/presentationml/2006/main">
  <p:tag name="KSO_WM_DIAGRAM_VIRTUALLY_FRAME" val="{&quot;height&quot;:245.60001220703126,&quot;left&quot;:47.9,&quot;top&quot;:225.9499938964844,&quot;width&quot;:857.2750061035156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1307_2*l_h_i*1_1_1"/>
  <p:tag name="KSO_WM_TEMPLATE_CATEGORY" val="diagram"/>
  <p:tag name="KSO_WM_TEMPLATE_INDEX" val="20231307"/>
  <p:tag name="KSO_WM_UNIT_LAYERLEVEL" val="1_1_1"/>
  <p:tag name="KSO_WM_TAG_VERSION" val="3.0"/>
  <p:tag name="KSO_WM_DIAGRAM_MAX_ITEMCNT" val="4"/>
  <p:tag name="KSO_WM_DIAGRAM_MIN_ITEMCNT" val="2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USESOURCEFORMAT_APPLY" val="0"/>
</p:tagLst>
</file>

<file path=ppt/tags/tag14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07_2*l_h_i*1_2_2"/>
  <p:tag name="KSO_WM_TEMPLATE_CATEGORY" val="diagram"/>
  <p:tag name="KSO_WM_TEMPLATE_INDEX" val="20231307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245.60001220703126,&quot;left&quot;:47.9,&quot;top&quot;:225.9499938964844,&quot;width&quot;:857.2750061035156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62626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8"/>
  <p:tag name="KSO_WM_UNIT_FILL_FORE_SCHEMECOLOR_INDEX_BRIGHTNESS" val="0"/>
  <p:tag name="KSO_WM_UNIT_USESOURCEFORMAT_APPLY" val="0"/>
</p:tagLst>
</file>

<file path=ppt/tags/tag143.xml><?xml version="1.0" encoding="utf-8"?>
<p:tagLst xmlns:p="http://schemas.openxmlformats.org/presentationml/2006/main">
  <p:tag name="KSO_WM_DIAGRAM_VIRTUALLY_FRAME" val="{&quot;height&quot;:245.60001220703126,&quot;left&quot;:47.9,&quot;top&quot;:225.9499938964844,&quot;width&quot;:857.2750061035156}"/>
  <p:tag name="KSO_WM_DIAGRAM_VERSION" val="3"/>
  <p:tag name="KSO_WM_DIAGRAM_COLOR_TRICK" val="1"/>
  <p:tag name="KSO_WM_DIAGRAM_COLOR_TEXT_CAN_REMOVE" val="n"/>
  <p:tag name="KSO_WM_UNIT_SUBTYPE" val="a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07_2*l_h_f*1_2_1"/>
  <p:tag name="KSO_WM_TEMPLATE_CATEGORY" val="diagram"/>
  <p:tag name="KSO_WM_TEMPLATE_INDEX" val="20231307"/>
  <p:tag name="KSO_WM_UNIT_LAYERLEVEL" val="1_1_1"/>
  <p:tag name="KSO_WM_TAG_VERSION" val="3.0"/>
  <p:tag name="KSO_WM_UNIT_TEXT_TYPE" val="1"/>
  <p:tag name="KSO_WM_DIAGRAM_MAX_ITEMCNT" val="4"/>
  <p:tag name="KSO_WM_DIAGRAM_MIN_ITEMCNT" val="2"/>
  <p:tag name="KSO_WM_DIAGRAM_COLOR_MATCH_VALUE" val="{&quot;shape&quot;:{&quot;fill&quot;:{&quot;type&quot;:0},&quot;glow&quot;:{&quot;colorType&quot;:0},&quot;line&quot;:{&quot;solidLine&quot;:{&quot;brightness&quot;:0,&quot;colorType&quot;:1,&quot;foreColorIndex&quot;:8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VALUE" val="117"/>
  <p:tag name="KSO_WM_UNIT_PRESET_TEXT" val="单击此处添加文本具体内容，简明扼要地阐述您的观点。根据需要可酌情增减文字，以便观者准确地理解您传达的思想单击此处添加文本具体内容，简明扼要地阐述您的观点。以便观者准确地理解您传达的思想单击此处添加文本具体内容。"/>
  <p:tag name="KSO_WM_UNIT_LINE_FORE_SCHEMECOLOR_INDEX" val="8"/>
  <p:tag name="KSO_WM_UNIT_LINE_FILL_TYPE" val="2"/>
  <p:tag name="KSO_WM_UNIT_TEXT_FILL_FORE_SCHEMECOLOR_INDEX" val="13"/>
  <p:tag name="KSO_WM_UNIT_TEXT_FILL_TYPE" val="1"/>
  <p:tag name="KSO_WM_UNIT_USESOURCEFORMAT_APPLY" val="0"/>
</p:tagLst>
</file>

<file path=ppt/tags/tag144.xml><?xml version="1.0" encoding="utf-8"?>
<p:tagLst xmlns:p="http://schemas.openxmlformats.org/presentationml/2006/main">
  <p:tag name="KSO_WM_DIAGRAM_VIRTUALLY_FRAME" val="{&quot;height&quot;:245.60001220703126,&quot;left&quot;:47.9,&quot;top&quot;:225.9499938964844,&quot;width&quot;:857.2750061035156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1307_2*l_h_i*1_2_1"/>
  <p:tag name="KSO_WM_TEMPLATE_CATEGORY" val="diagram"/>
  <p:tag name="KSO_WM_TEMPLATE_INDEX" val="20231307"/>
  <p:tag name="KSO_WM_UNIT_LAYERLEVEL" val="1_1_1"/>
  <p:tag name="KSO_WM_TAG_VERSION" val="3.0"/>
  <p:tag name="KSO_WM_DIAGRAM_MAX_ITEMCNT" val="4"/>
  <p:tag name="KSO_WM_DIAGRAM_MIN_ITEMCNT" val="2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8"/>
  <p:tag name="KSO_WM_UNIT_FILL_FORE_SCHEMECOLOR_INDEX_BRIGHTNESS" val="0"/>
  <p:tag name="KSO_WM_UNIT_USESOURCEFORMAT_APPLY" val="0"/>
</p:tagLst>
</file>

<file path=ppt/tags/tag14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07_2*l_h_i*1_3_2"/>
  <p:tag name="KSO_WM_TEMPLATE_CATEGORY" val="diagram"/>
  <p:tag name="KSO_WM_TEMPLATE_INDEX" val="20231307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245.60001220703126,&quot;left&quot;:47.9,&quot;top&quot;:225.9499938964844,&quot;width&quot;:857.275006103515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62626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USESOURCEFORMAT_APPLY" val="0"/>
</p:tagLst>
</file>

<file path=ppt/tags/tag146.xml><?xml version="1.0" encoding="utf-8"?>
<p:tagLst xmlns:p="http://schemas.openxmlformats.org/presentationml/2006/main">
  <p:tag name="KSO_WM_DIAGRAM_VIRTUALLY_FRAME" val="{&quot;height&quot;:245.60001220703126,&quot;left&quot;:47.9,&quot;top&quot;:225.9499938964844,&quot;width&quot;:857.2750061035156}"/>
  <p:tag name="KSO_WM_DIAGRAM_VERSION" val="3"/>
  <p:tag name="KSO_WM_DIAGRAM_COLOR_TRICK" val="1"/>
  <p:tag name="KSO_WM_DIAGRAM_COLOR_TEXT_CAN_REMOVE" val="n"/>
  <p:tag name="KSO_WM_UNIT_SUBTYPE" val="a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07_2*l_h_f*1_3_1"/>
  <p:tag name="KSO_WM_TEMPLATE_CATEGORY" val="diagram"/>
  <p:tag name="KSO_WM_TEMPLATE_INDEX" val="20231307"/>
  <p:tag name="KSO_WM_UNIT_LAYERLEVEL" val="1_1_1"/>
  <p:tag name="KSO_WM_TAG_VERSION" val="3.0"/>
  <p:tag name="KSO_WM_UNIT_TEXT_TYPE" val="1"/>
  <p:tag name="KSO_WM_DIAGRAM_MAX_ITEMCNT" val="4"/>
  <p:tag name="KSO_WM_DIAGRAM_MIN_ITEMCNT" val="2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VALUE" val="117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。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0"/>
</p:tagLst>
</file>

<file path=ppt/tags/tag147.xml><?xml version="1.0" encoding="utf-8"?>
<p:tagLst xmlns:p="http://schemas.openxmlformats.org/presentationml/2006/main">
  <p:tag name="KSO_WM_DIAGRAM_VIRTUALLY_FRAME" val="{&quot;height&quot;:245.60001220703126,&quot;left&quot;:47.9,&quot;top&quot;:225.9499938964844,&quot;width&quot;:857.2750061035156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1307_2*l_h_i*1_3_1"/>
  <p:tag name="KSO_WM_TEMPLATE_CATEGORY" val="diagram"/>
  <p:tag name="KSO_WM_TEMPLATE_INDEX" val="20231307"/>
  <p:tag name="KSO_WM_UNIT_LAYERLEVEL" val="1_1_1"/>
  <p:tag name="KSO_WM_TAG_VERSION" val="3.0"/>
  <p:tag name="KSO_WM_DIAGRAM_MAX_ITEMCNT" val="4"/>
  <p:tag name="KSO_WM_DIAGRAM_MIN_ITEMCNT" val="2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USESOURCEFORMAT_APPLY" val="0"/>
</p:tagLst>
</file>

<file path=ppt/tags/tag148.xml><?xml version="1.0" encoding="utf-8"?>
<p:tagLst xmlns:p="http://schemas.openxmlformats.org/presentationml/2006/main">
  <p:tag name="KSO_WM_SLIDE_ID" val="diagram20231307_2"/>
  <p:tag name="KSO_WM_TEMPLATE_SUBCATEGORY" val="0"/>
  <p:tag name="KSO_WM_TEMPLATE_MASTER_TYPE" val="0"/>
  <p:tag name="KSO_WM_TEMPLATE_COLOR_TYPE" val="0"/>
  <p:tag name="KSO_WM_SLIDE_TYPE" val="text"/>
  <p:tag name="KSO_WM_SLIDE_SUBTYPE" val="diag"/>
  <p:tag name="KSO_WM_SLIDE_ITEM_CNT" val="3"/>
  <p:tag name="KSO_WM_SLIDE_INDEX" val="2"/>
  <p:tag name="KSO_WM_SLIDE_SIZE" val="853.3*343.45"/>
  <p:tag name="KSO_WM_SLIDE_POSITION" val="51.3*128.1"/>
  <p:tag name="KSO_WM_DIAGRAM_GROUP_CODE" val="l1-1"/>
  <p:tag name="KSO_WM_SLIDE_DIAGTYPE" val="l"/>
  <p:tag name="KSO_WM_TAG_VERSION" val="3.0"/>
  <p:tag name="KSO_WM_BEAUTIFY_FLAG" val="#wm#"/>
  <p:tag name="KSO_WM_TEMPLATE_CATEGORY" val="diagram"/>
  <p:tag name="KSO_WM_TEMPLATE_INDEX" val="20231307"/>
  <p:tag name="KSO_WM_SLIDE_LAYOUT" val="a_l"/>
  <p:tag name="KSO_WM_SLIDE_LAYOUT_CNT" val="1_1"/>
</p:tagLst>
</file>

<file path=ppt/tags/tag149.xml><?xml version="1.0" encoding="utf-8"?>
<p:tagLst xmlns:p="http://schemas.openxmlformats.org/presentationml/2006/main">
  <p:tag name="KSO_WM_BEAUTIFY_FLAG" val="#wm#"/>
  <p:tag name="KSO_WM_UNIT_INDEX" val="1"/>
  <p:tag name="KSO_WM_UNIT_TYPE" val="a"/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151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i"/>
</p:tagLst>
</file>

<file path=ppt/tags/tag152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x"/>
</p:tagLst>
</file>

<file path=ppt/tags/tag153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输入项正文，文字是您思想的提炼，请尽量言简意赅的阐述观点。"/>
  <p:tag name="KSO_WM_UNIT_TEXT_TYPE" val="1"/>
  <p:tag name="KSO_WM_UNIT_TYPE" val="l_h_f"/>
</p:tagLst>
</file>

<file path=ppt/tags/tag154.xml><?xml version="1.0" encoding="utf-8"?>
<p:tagLst xmlns:p="http://schemas.openxmlformats.org/presentationml/2006/main">
  <p:tag name="KSO_WM_BEAUTIFY_FLAG" val="#fgm#"/>
  <p:tag name="KSO_WM_DIAGRAM_GROUP_CODE" val="1"/>
  <p:tag name="KSO_WM_UNIT_INDEX" val="1_3_1"/>
  <p:tag name="KSO_WM_UNIT_TYPE" val="l_h_i"/>
</p:tagLst>
</file>

<file path=ppt/tags/tag155.xml><?xml version="1.0" encoding="utf-8"?>
<p:tagLst xmlns:p="http://schemas.openxmlformats.org/presentationml/2006/main">
  <p:tag name="KSO_WM_BEAUTIFY_FLAG" val="#fgm#"/>
  <p:tag name="KSO_WM_DIAGRAM_GROUP_CODE" val="1"/>
  <p:tag name="KSO_WM_UNIT_INDEX" val="1_3_1"/>
  <p:tag name="KSO_WM_UNIT_TYPE" val="l_h_x"/>
</p:tagLst>
</file>

<file path=ppt/tags/tag156.xml><?xml version="1.0" encoding="utf-8"?>
<p:tagLst xmlns:p="http://schemas.openxmlformats.org/presentationml/2006/main">
  <p:tag name="KSO_WM_BEAUTIFY_FLAG" val="#fgm#"/>
  <p:tag name="KSO_WM_DIAGRAM_GROUP_CODE" val="1"/>
  <p:tag name="KSO_WM_UNIT_INDEX" val="1_3_1"/>
  <p:tag name="KSO_WM_UNIT_PRESET_TEXT" val="单击此处输入项正文，文字是您思想的提炼，请尽量言简意赅的阐述观点。"/>
  <p:tag name="KSO_WM_UNIT_TEXT_TYPE" val="1"/>
  <p:tag name="KSO_WM_UNIT_TYPE" val="l_h_f"/>
</p:tagLst>
</file>

<file path=ppt/tags/tag157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TYPE" val="l_h_i"/>
</p:tagLst>
</file>

<file path=ppt/tags/tag158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TYPE" val="l_h_x"/>
</p:tagLst>
</file>

<file path=ppt/tags/tag159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PRESET_TEXT" val="单击添加项标题"/>
  <p:tag name="KSO_WM_UNIT_TEXT_TYPE" val="1"/>
  <p:tag name="KSO_WM_UNIT_TYPE" val="l_h_a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PRESET_TEXT" val="单击此处输入项正文，文字是您思想的提炼，请尽量言简意赅的阐述观点。"/>
  <p:tag name="KSO_WM_UNIT_TEXT_TYPE" val="1"/>
  <p:tag name="KSO_WM_UNIT_TYPE" val="l_h_f"/>
</p:tagLst>
</file>

<file path=ppt/tags/tag161.xml><?xml version="1.0" encoding="utf-8"?>
<p:tagLst xmlns:p="http://schemas.openxmlformats.org/presentationml/2006/main">
  <p:tag name="KSO_WM_BEAUTIFY_FLAG" val="#fgm#"/>
  <p:tag name="KSO_WM_DIAGRAM_GROUP_CODE" val="1"/>
  <p:tag name="KSO_WM_UNIT_INDEX" val="1_4_1"/>
  <p:tag name="KSO_WM_UNIT_TYPE" val="l_h_i"/>
</p:tagLst>
</file>

<file path=ppt/tags/tag162.xml><?xml version="1.0" encoding="utf-8"?>
<p:tagLst xmlns:p="http://schemas.openxmlformats.org/presentationml/2006/main">
  <p:tag name="KSO_WM_BEAUTIFY_FLAG" val="#fgm#"/>
  <p:tag name="KSO_WM_DIAGRAM_GROUP_CODE" val="1"/>
  <p:tag name="KSO_WM_UNIT_INDEX" val="1_4_1"/>
  <p:tag name="KSO_WM_UNIT_TYPE" val="l_h_x"/>
</p:tagLst>
</file>

<file path=ppt/tags/tag163.xml><?xml version="1.0" encoding="utf-8"?>
<p:tagLst xmlns:p="http://schemas.openxmlformats.org/presentationml/2006/main">
  <p:tag name="KSO_WM_BEAUTIFY_FLAG" val="#fgm#"/>
  <p:tag name="KSO_WM_DIAGRAM_GROUP_CODE" val="1"/>
  <p:tag name="KSO_WM_UNIT_INDEX" val="1_4_1"/>
  <p:tag name="KSO_WM_UNIT_PRESET_TEXT" val="单击此处输入项正文，文字是您思想的提炼，请尽量言简意赅的阐述观点。"/>
  <p:tag name="KSO_WM_UNIT_TEXT_TYPE" val="1"/>
  <p:tag name="KSO_WM_UNIT_TYPE" val="l_h_f"/>
</p:tagLst>
</file>

<file path=ppt/tags/tag164.xml><?xml version="1.0" encoding="utf-8"?>
<p:tagLst xmlns:p="http://schemas.openxmlformats.org/presentationml/2006/main">
  <p:tag name="KSO_WM_FIGMA_LIMIT" val=""/>
  <p:tag name="KSO_WM_FIGMA_SLIDE_GROUP" val="39"/>
  <p:tag name="KSO_WM_SLIDE_TYPE" val="text"/>
  <p:tag name="KSO_WM_TEMPLATE_SUBCATEGORY" val="29"/>
  <p:tag name="KSO_WM_TEMPLATE_FIGMA_ID" val="7cba8f96648ba84e"/>
</p:tagLst>
</file>

<file path=ppt/tags/tag165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166.xml><?xml version="1.0" encoding="utf-8"?>
<p:tagLst xmlns:p="http://schemas.openxmlformats.org/presentationml/2006/main">
  <p:tag name="KSO_WM_BEAUTIFY_FLAG" val="#wm#"/>
  <p:tag name="KSO_WM_UNIT_INDEX" val="1"/>
  <p:tag name="KSO_WM_UNIT_TYPE" val="a"/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</p:tagLst>
</file>

<file path=ppt/tags/tag167.xml><?xml version="1.0" encoding="utf-8"?>
<p:tagLst xmlns:p="http://schemas.openxmlformats.org/presentationml/2006/main">
  <p:tag name="KSO_WM_BEAUTIFY_FLAG" val="#wm#"/>
  <p:tag name="KSO_WM_UNIT_INDEX" val="2"/>
  <p:tag name="KSO_WM_UNIT_TYPE" val="i"/>
</p:tagLst>
</file>

<file path=ppt/tags/tag168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i"/>
</p:tagLst>
</file>

<file path=ppt/tags/tag169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添加项标题"/>
  <p:tag name="KSO_WM_UNIT_TEXT_TYPE" val="1"/>
  <p:tag name="KSO_WM_UNIT_TYPE" val="l_h_a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输入项正文，文字是您思想的提炼，请尽量言简意赅的阐述观点。"/>
  <p:tag name="KSO_WM_UNIT_TEXT_TYPE" val="1"/>
  <p:tag name="KSO_WM_UNIT_TYPE" val="l_h_f"/>
</p:tagLst>
</file>

<file path=ppt/tags/tag171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d"/>
  <p:tag name="MH_SHAPE_GUID" val="generate_slide_ai*{&quot;ai_type&quot;:&quot;generate_ppt&quot;,&quot;id&quot;:&quot;http://zh-ai-group.ks3-cn-beijing-internal.ksyun.com/image_generate/image_process/production/202505/23b00385-269c-4fec-8e06-5dce04c779c1.jpg?Expires=1778568897&amp;AWSAccessKeyId=AKLT9NSy7kh8TIS1UzNqLRY2&amp;Signature=GiVyN%2F71pU%2FBBLE6y0nxhO8VHv8%3D&quot;}*auto_ai_ai_*1747032881716_27.1_6f7b456c0fbe-slide-16"/>
</p:tagLst>
</file>

<file path=ppt/tags/tag172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TYPE" val="l_h_d"/>
  <p:tag name="MH_SHAPE_GUID" val="generate_slide_ai*{&quot;ai_type&quot;:&quot;generate_ppt&quot;,&quot;id&quot;:&quot;http://zh-ai-group.ks3-cn-beijing-internal.ksyun.com/image_generate/image_process/production/202505/46a4c520-7853-4481-978a-830fbd4ba528.jpg?Expires=1778568896&amp;AWSAccessKeyId=AKLT9NSy7kh8TIS1UzNqLRY2&amp;Signature=DLMaSICGr8mcTFv3IEjGw4PoeC4%3D&quot;}*auto_ai_ai_*1747032881716_27.1_6f7b456c0fbe-slide-16"/>
</p:tagLst>
</file>

<file path=ppt/tags/tag173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TYPE" val="l_h_i"/>
</p:tagLst>
</file>

<file path=ppt/tags/tag174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PRESET_TEXT" val="单击添加项标题"/>
  <p:tag name="KSO_WM_UNIT_TEXT_TYPE" val="1"/>
  <p:tag name="KSO_WM_UNIT_TYPE" val="l_h_a"/>
</p:tagLst>
</file>

<file path=ppt/tags/tag175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PRESET_TEXT" val="单击此处输入项正文，文字是您思想的提炼，请尽量言简意赅的阐述观点。"/>
  <p:tag name="KSO_WM_UNIT_TEXT_TYPE" val="1"/>
  <p:tag name="KSO_WM_UNIT_TYPE" val="l_h_f"/>
</p:tagLst>
</file>

<file path=ppt/tags/tag176.xml><?xml version="1.0" encoding="utf-8"?>
<p:tagLst xmlns:p="http://schemas.openxmlformats.org/presentationml/2006/main">
  <p:tag name="KSO_WM_FIGMA_LIMIT" val=""/>
  <p:tag name="KSO_WM_FIGMA_SLIDE_GROUP" val="26"/>
  <p:tag name="KSO_WM_SLIDE_TYPE" val="text"/>
  <p:tag name="KSO_WM_TEMPLATE_SUBCATEGORY" val="29"/>
  <p:tag name="KSO_WM_TEMPLATE_FIGMA_ID" val="7cba8f96648ba84e"/>
</p:tagLst>
</file>

<file path=ppt/tags/tag177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178.xml><?xml version="1.0" encoding="utf-8"?>
<p:tagLst xmlns:p="http://schemas.openxmlformats.org/presentationml/2006/main">
  <p:tag name="KSO_WM_BEAUTIFY_FLAG" val="#wm#"/>
  <p:tag name="KSO_WM_UNIT_INDEX" val="1"/>
  <p:tag name="KSO_WM_UNIT_TYPE" val="a"/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</p:tagLst>
</file>

<file path=ppt/tags/tag179.xml><?xml version="1.0" encoding="utf-8"?>
<p:tagLst xmlns:p="http://schemas.openxmlformats.org/presentationml/2006/main">
  <p:tag name="KSO_WM_BEAUTIFY_FLAG" val="#wm#"/>
  <p:tag name="KSO_WM_UNIT_INDEX" val="2"/>
  <p:tag name="KSO_WM_UNIT_TYPE" val="i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i"/>
</p:tagLst>
</file>

<file path=ppt/tags/tag181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添加项标题"/>
  <p:tag name="KSO_WM_UNIT_TEXT_TYPE" val="1"/>
  <p:tag name="KSO_WM_UNIT_TYPE" val="l_h_a"/>
</p:tagLst>
</file>

<file path=ppt/tags/tag182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输入项正文，文字是您思想的提炼，请尽量言简意赅的阐述观点。"/>
  <p:tag name="KSO_WM_UNIT_TEXT_TYPE" val="1"/>
  <p:tag name="KSO_WM_UNIT_TYPE" val="l_h_f"/>
</p:tagLst>
</file>

<file path=ppt/tags/tag183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i"/>
</p:tagLst>
</file>

<file path=ppt/tags/tag184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添加项标题"/>
  <p:tag name="KSO_WM_UNIT_TEXT_TYPE" val="1"/>
  <p:tag name="KSO_WM_UNIT_TYPE" val="l_h_a"/>
</p:tagLst>
</file>

<file path=ppt/tags/tag185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输入项正文，文字是您思想的提炼，请尽量言简意赅的阐述观点。"/>
  <p:tag name="KSO_WM_UNIT_TEXT_TYPE" val="1"/>
  <p:tag name="KSO_WM_UNIT_TYPE" val="l_h_f"/>
</p:tagLst>
</file>

<file path=ppt/tags/tag186.xml><?xml version="1.0" encoding="utf-8"?>
<p:tagLst xmlns:p="http://schemas.openxmlformats.org/presentationml/2006/main">
  <p:tag name="KSO_WM_FIGMA_LIMIT" val=""/>
  <p:tag name="KSO_WM_FIGMA_SLIDE_GROUP" val="26"/>
  <p:tag name="KSO_WM_SLIDE_TYPE" val="text"/>
  <p:tag name="KSO_WM_TEMPLATE_SUBCATEGORY" val="29"/>
  <p:tag name="KSO_WM_TEMPLATE_FIGMA_ID" val="7cba8f96648ba84e"/>
</p:tagLst>
</file>

<file path=ppt/tags/tag187.xml><?xml version="1.0" encoding="utf-8"?>
<p:tagLst xmlns:p="http://schemas.openxmlformats.org/presentationml/2006/main">
  <p:tag name="KSO_WM_BEAUTIFY_FLAG" val="#wm#"/>
  <p:tag name="KSO_WM_UNIT_INDEX" val="1"/>
  <p:tag name="KSO_WM_UNIT_TYPE" val="e"/>
</p:tagLst>
</file>

<file path=ppt/tags/tag188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189.xml><?xml version="1.0" encoding="utf-8"?>
<p:tagLst xmlns:p="http://schemas.openxmlformats.org/presentationml/2006/main">
  <p:tag name="KSO_WM_FIGMA_LIMIT" val=""/>
  <p:tag name="KSO_WM_FIGMA_SLIDE_GROUP" val="1"/>
  <p:tag name="KSO_WM_SLIDE_TYPE" val="sectionTitle"/>
  <p:tag name="KSO_WM_TEMPLATE_SUBCATEGORY" val="29"/>
  <p:tag name="KSO_WM_TEMPLATE_FIGMA_ID" val="7cba8f96648ba84e"/>
</p:tagLst>
</file>

<file path=ppt/tags/tag19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4958_1*i*1"/>
  <p:tag name="KSO_WM_TEMPLATE_CATEGORY" val="custom"/>
  <p:tag name="KSO_WM_TEMPLATE_INDEX" val="20234958"/>
  <p:tag name="KSO_WM_UNIT_LAYERLEVEL" val="1"/>
  <p:tag name="KSO_WM_TAG_VERSION" val="3.0"/>
  <p:tag name="KSO_WM_BEAUTIFY_FLAG" val="#wm#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4958_1*i*2"/>
  <p:tag name="KSO_WM_TEMPLATE_CATEGORY" val="custom"/>
  <p:tag name="KSO_WM_TEMPLATE_INDEX" val="20234958"/>
  <p:tag name="KSO_WM_UNIT_LAYERLEVEL" val="1"/>
  <p:tag name="KSO_WM_TAG_VERSION" val="3.0"/>
  <p:tag name="KSO_WM_BEAUTIFY_FLAG" val="#wm#"/>
</p:tagLst>
</file>

<file path=ppt/tags/tag19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4958_1*a*1"/>
  <p:tag name="KSO_WM_TEMPLATE_CATEGORY" val="custom"/>
  <p:tag name="KSO_WM_TEMPLATE_INDEX" val="20234958"/>
  <p:tag name="KSO_WM_UNIT_LAYERLEVEL" val="1"/>
  <p:tag name="KSO_WM_TAG_VERSION" val="3.0"/>
  <p:tag name="KSO_WM_BEAUTIFY_FLAG" val="#wm#"/>
  <p:tag name="KSO_WM_UNIT_VALUE" val="26"/>
  <p:tag name="KSO_WM_UNIT_TEXT_TYPE" val="1"/>
  <p:tag name="KSO_WM_UNIT_PRESET_TEXT" val="单击此处添加标题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4958_1*i*3"/>
  <p:tag name="KSO_WM_TEMPLATE_CATEGORY" val="custom"/>
  <p:tag name="KSO_WM_TEMPLATE_INDEX" val="20234958"/>
  <p:tag name="KSO_WM_UNIT_LAYERLEVEL" val="1"/>
  <p:tag name="KSO_WM_TAG_VERSION" val="3.0"/>
  <p:tag name="KSO_WM_BEAUTIFY_FLAG" val="#wm#"/>
</p:tagLst>
</file>

<file path=ppt/tags/tag194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4958_1*f*1"/>
  <p:tag name="KSO_WM_TEMPLATE_CATEGORY" val="custom"/>
  <p:tag name="KSO_WM_TEMPLATE_INDEX" val="20234958"/>
  <p:tag name="KSO_WM_UNIT_LAYERLEVEL" val="1"/>
  <p:tag name="KSO_WM_TAG_VERSION" val="3.0"/>
  <p:tag name="KSO_WM_BEAUTIFY_FLAG" val="#wm#"/>
  <p:tag name="KSO_WM_UNIT_VALUE" val="276"/>
  <p:tag name="KSO_WM_UNIT_TEXT_TYPE" val="1"/>
  <p:tag name="KSO_WM_UNIT_TEXT_LAYER_COUNT" val="1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。根据需要可酌情增减文字。单击此处添加文本具体内容，简明扼要地阐述您的观点。根据需要可酌情增减文字，以便观者准确地理解您传达的思想。单击此处添加文本具体内容，简明扼要地阐述您的观点。根据需要可酌情增减文字，简明扼要地阐述您的观点。根据需要可酌情增减文字,单击此处添加文本具体内容，简明扼要地阐述您的观点"/>
</p:tagLst>
</file>

<file path=ppt/tags/tag195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4958_1*f*1"/>
  <p:tag name="KSO_WM_TEMPLATE_CATEGORY" val="custom"/>
  <p:tag name="KSO_WM_TEMPLATE_INDEX" val="20234958"/>
  <p:tag name="KSO_WM_UNIT_LAYERLEVEL" val="1"/>
  <p:tag name="KSO_WM_TAG_VERSION" val="3.0"/>
  <p:tag name="KSO_WM_BEAUTIFY_FLAG" val="#wm#"/>
  <p:tag name="KSO_WM_UNIT_VALUE" val="276"/>
  <p:tag name="KSO_WM_UNIT_TEXT_TYPE" val="1"/>
  <p:tag name="KSO_WM_UNIT_TEXT_LAYER_COUNT" val="1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。根据需要可酌情增减文字。单击此处添加文本具体内容，简明扼要地阐述您的观点。根据需要可酌情增减文字，以便观者准确地理解您传达的思想。单击此处添加文本具体内容，简明扼要地阐述您的观点。根据需要可酌情增减文字，简明扼要地阐述您的观点。根据需要可酌情增减文字,单击此处添加文本具体内容，简明扼要地阐述您的观点"/>
</p:tagLst>
</file>

<file path=ppt/tags/tag196.xml><?xml version="1.0" encoding="utf-8"?>
<p:tagLst xmlns:p="http://schemas.openxmlformats.org/presentationml/2006/main">
  <p:tag name="KSO_WM_SLIDE_ID" val="custom20234958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0"/>
  <p:tag name="KSO_WM_SLIDE_INDEX" val="1"/>
  <p:tag name="KSO_WM_SLIDE_SIZE" val="960*492"/>
  <p:tag name="KSO_WM_SLIDE_POSITION" val="0*47"/>
  <p:tag name="KSO_WM_TAG_VERSION" val="3.0"/>
  <p:tag name="KSO_WM_BEAUTIFY_FLAG" val="#wm#"/>
  <p:tag name="KSO_WM_TEMPLATE_CATEGORY" val="custom"/>
  <p:tag name="KSO_WM_TEMPLATE_INDEX" val="20231727"/>
  <p:tag name="KSO_WM_SLIDE_LAYOUT" val="a_f_α"/>
  <p:tag name="KSO_WM_SLIDE_LAYOUT_CNT" val="1_1_1"/>
</p:tagLst>
</file>

<file path=ppt/tags/tag19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标题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727_1*a*1"/>
  <p:tag name="KSO_WM_TEMPLATE_CATEGORY" val="custom"/>
  <p:tag name="KSO_WM_TEMPLATE_INDEX" val="20231727"/>
  <p:tag name="KSO_WM_UNIT_LAYERLEVEL" val="1"/>
  <p:tag name="KSO_WM_TAG_VERSION" val="3.0"/>
  <p:tag name="KSO_WM_BEAUTIFY_FLAG" val="#wm#"/>
  <p:tag name="KSO_WM_UNIT_VALUE" val="30"/>
  <p:tag name="KSO_WM_DIAGRAM_GROUP_CODE" val="l1-1"/>
  <p:tag name="KSO_WM_UNIT_TEXT_FILL_FORE_SCHEMECOLOR_INDEX" val="13"/>
  <p:tag name="KSO_WM_UNIT_TEXT_FILL_TYPE" val="1"/>
  <p:tag name="KSO_WM_UNIT_USESOURCEFORMAT_APPLY" val="0"/>
</p:tagLst>
</file>

<file path=ppt/tags/tag198.xml><?xml version="1.0" encoding="utf-8"?>
<p:tagLst xmlns:p="http://schemas.openxmlformats.org/presentationml/2006/main">
  <p:tag name="KSO_WM_UNIT_VALUE" val="1899*168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1727_1*d*1"/>
  <p:tag name="KSO_WM_TEMPLATE_CATEGORY" val="custom"/>
  <p:tag name="KSO_WM_TEMPLATE_INDEX" val="20231727"/>
  <p:tag name="KSO_WM_UNIT_LAYERLEVEL" val="1"/>
  <p:tag name="KSO_WM_TAG_VERSION" val="3.0"/>
  <p:tag name="KSO_WM_BEAUTIFY_FLAG" val="#wm#"/>
  <p:tag name="KSO_WM_UNIT_USESOURCEFORMAT_APPLY" val="0"/>
  <p:tag name="KSO_WM_UNIT_PICTURE_SUBTYPE" val="b"/>
  <p:tag name="KSO_WM_UNIT_FILL_FORE_SCHEMECOLOR_INDEX" val="5"/>
  <p:tag name="KSO_WM_UNIT_FILL_TYPE" val="1"/>
  <p:tag name="KSO_WM_UNIT_LINE_FORE_SCHEMECOLOR_INDEX" val="5"/>
  <p:tag name="KSO_WM_UNIT_LINE_FILL_TYPE" val="2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1727_1*i*1"/>
  <p:tag name="KSO_WM_TEMPLATE_CATEGORY" val="custom"/>
  <p:tag name="KSO_WM_TEMPLATE_INDEX" val="20231727"/>
  <p:tag name="KSO_WM_UNIT_LAYERLEVEL" val="1"/>
  <p:tag name="KSO_WM_TAG_VERSION" val="3.0"/>
  <p:tag name="KSO_WM_BEAUTIFY_FLAG" val="#wm#"/>
  <p:tag name="KSO_WM_UNIT_FILL_FORE_SCHEMECOLOR_INDEX" val="5"/>
  <p:tag name="KSO_WM_UNIT_TEXT_FILL_FORE_SCHEMECOLOR_INDEX" val="2"/>
  <p:tag name="KSO_WM_UNIT_TEXT_FILL_TYPE" val="1"/>
  <p:tag name="KSO_WM_UNIT_USESOURCEFORMAT_APPLY" val="0"/>
  <p:tag name="KSO_WM_UNIT_FILL_TYPE" val="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BEAUTIFY_FLAG" val="#wm#"/>
  <p:tag name="KSO_WM_UNIT_INDEX" val="2"/>
  <p:tag name="KSO_WM_UNIT_TYPE" val="i"/>
</p:tagLst>
</file>

<file path=ppt/tags/tag20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1727_1*i*2"/>
  <p:tag name="KSO_WM_TEMPLATE_CATEGORY" val="custom"/>
  <p:tag name="KSO_WM_TEMPLATE_INDEX" val="20231727"/>
  <p:tag name="KSO_WM_UNIT_LAYERLEVEL" val="1"/>
  <p:tag name="KSO_WM_TAG_VERSION" val="3.0"/>
  <p:tag name="KSO_WM_UNIT_FILL_FORE_SCHEMECOLOR_INDEX" val="6"/>
  <p:tag name="KSO_WM_UNIT_TEXT_FILL_FORE_SCHEMECOLOR_INDEX" val="2"/>
  <p:tag name="KSO_WM_UNIT_TEXT_FILL_TYPE" val="1"/>
  <p:tag name="KSO_WM_UNIT_USESOURCEFORMAT_APPLY" val="0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5412_1*l_i*1_1"/>
  <p:tag name="KSO_WM_TEMPLATE_CATEGORY" val="diagram"/>
  <p:tag name="KSO_WM_TEMPLATE_INDEX" val="20235412"/>
  <p:tag name="KSO_WM_UNIT_LAYERLEVEL" val="1_1"/>
  <p:tag name="KSO_WM_TAG_VERSION" val="3.0"/>
  <p:tag name="KSO_WM_BEAUTIFY_FLAG" val="#wm#"/>
  <p:tag name="KSO_WM_DIAGRAM_GROUP_CODE" val="l1-1"/>
  <p:tag name="KSO_WM_UNIT_TYPE" val="l_i"/>
  <p:tag name="KSO_WM_UNIT_INDEX" val="1_1"/>
  <p:tag name="KSO_WM_DIAGRAM_VIRTUALLY_FRAME" val="{&quot;height&quot;:431.5112598425197,&quot;left&quot;:27.562519685039387,&quot;top&quot;:77.08874015748032,&quot;width&quot;:470.4374803149606}"/>
  <p:tag name="KSO_WM_DIAGRAM_VERSION" val="3"/>
  <p:tag name="KSO_WM_DIAGRAM_COLOR_TRICK" val="1"/>
  <p:tag name="KSO_WM_DIAGRAM_COLOR_TEXT_CAN_REMOVE" val="n"/>
  <p:tag name="KSO_WM_DIAGRAM_MAX_ITEMCNT" val="8"/>
  <p:tag name="KSO_WM_DIAGRAM_MIN_ITEMCNT" val="2"/>
  <p:tag name="KSO_WM_DIAGRAM_COLOR_MATCH_VALUE" val="{&quot;shape&quot;:{&quot;fill&quot;:{&quot;solid&quot;:{&quot;brightness&quot;:0,&quot;colorType&quot;:2,&quot;rgb&quot;:&quot;#ffffff&quot;,&quot;transparency&quot;: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20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5412_1*l_h_f*1_1_1"/>
  <p:tag name="KSO_WM_TEMPLATE_CATEGORY" val="diagram"/>
  <p:tag name="KSO_WM_TEMPLATE_INDEX" val="20235412"/>
  <p:tag name="KSO_WM_UNIT_LAYERLEVEL" val="1_1_1"/>
  <p:tag name="KSO_WM_TAG_VERSION" val="3.0"/>
  <p:tag name="KSO_WM_BEAUTIFY_FLAG" val="#wm#"/>
  <p:tag name="KSO_WM_UNIT_TEXT_LAYER_COUNT" val="1"/>
  <p:tag name="KSO_WM_DIAGRAM_GROUP_CODE" val="l1-1"/>
  <p:tag name="KSO_WM_DIAGRAM_VIRTUALLY_FRAME" val="{&quot;height&quot;:431.5112598425197,&quot;left&quot;:27.562519685039387,&quot;top&quot;:77.08874015748032,&quot;width&quot;:470.4374803149606}"/>
  <p:tag name="KSO_WM_DIAGRAM_VERSION" val="3"/>
  <p:tag name="KSO_WM_DIAGRAM_COLOR_TRICK" val="1"/>
  <p:tag name="KSO_WM_DIAGRAM_COLOR_TEXT_CAN_REMOVE" val="n"/>
  <p:tag name="KSO_WM_UNIT_PRESET_TEXT" val="单击此处输入你的正文，文字是您思想的提炼，为了最终演示发布的良好效果。"/>
  <p:tag name="KSO_WM_UNIT_TEXT_FILL_FORE_SCHEMECOLOR_INDEX" val="1"/>
  <p:tag name="KSO_WM_UNIT_TEXT_FILL_TYPE" val="1"/>
  <p:tag name="KSO_WM_UNIT_TEXT_TYPE" val="1"/>
  <p:tag name="KSO_WM_DIAGRAM_MAX_ITEMCNT" val="8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0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5412_1*l_h_a*1_1_1"/>
  <p:tag name="KSO_WM_TEMPLATE_CATEGORY" val="diagram"/>
  <p:tag name="KSO_WM_TEMPLATE_INDEX" val="20235412"/>
  <p:tag name="KSO_WM_UNIT_LAYERLEVEL" val="1_1_1"/>
  <p:tag name="KSO_WM_TAG_VERSION" val="3.0"/>
  <p:tag name="KSO_WM_BEAUTIFY_FLAG" val="#wm#"/>
  <p:tag name="KSO_WM_DIAGRAM_GROUP_CODE" val="l1-1"/>
  <p:tag name="KSO_WM_DIAGRAM_VIRTUALLY_FRAME" val="{&quot;height&quot;:431.5112598425197,&quot;left&quot;:27.562519685039387,&quot;top&quot;:77.08874015748032,&quot;width&quot;:470.4374803149606}"/>
  <p:tag name="KSO_WM_DIAGRAM_VERSION" val="3"/>
  <p:tag name="KSO_WM_DIAGRAM_COLOR_TRICK" val="1"/>
  <p:tag name="KSO_WM_DIAGRAM_COLOR_TEXT_CAN_REMOVE" val="n"/>
  <p:tag name="KSO_WM_UNIT_PRESET_TEXT" val="单击此处添加项标题"/>
  <p:tag name="KSO_WM_UNIT_TEXT_FILL_FORE_SCHEMECOLOR_INDEX" val="1"/>
  <p:tag name="KSO_WM_UNIT_TEXT_FILL_TYPE" val="1"/>
  <p:tag name="KSO_WM_UNIT_TEXT_TYPE" val="1"/>
  <p:tag name="KSO_WM_DIAGRAM_MAX_ITEMCNT" val="8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h_i"/>
  <p:tag name="KSO_WM_TEMPLATE_CATEGORY" val="diagram"/>
  <p:tag name="KSO_WM_TEMPLATE_INDEX" val="20235412"/>
  <p:tag name="KSO_WM_UNIT_LAYERLEVEL" val="1_1_1"/>
  <p:tag name="KSO_WM_TAG_VERSION" val="3.0"/>
  <p:tag name="KSO_WM_DIAGRAM_MAX_ITEMCNT" val="8"/>
  <p:tag name="KSO_WM_DIAGRAM_MIN_ITEMCNT" val="2"/>
  <p:tag name="KSO_WM_DIAGRAM_VIRTUALLY_FRAME" val="{&quot;height&quot;:431.5112598425197,&quot;left&quot;:27.562519685039387,&quot;top&quot;:77.08874015748032,&quot;width&quot;:470.437480314960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ID" val="diagram20235412_1*l_h_i*1_1_1"/>
  <p:tag name="KSO_WM_UNIT_INDEX" val="1_1_1"/>
  <p:tag name="KSO_WM_UNIT_USESOURCEFORMAT_APPLY" val="0"/>
  <p:tag name="KSO_WM_BEAUTIFY_FLAG" val="#wm#"/>
  <p:tag name="KSO_WM_DIAGRAM_GROUP_CODE" val="l1-1"/>
  <p:tag name="KSO_WM_UNIT_SUBTYPE" val="d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</p:tagLst>
</file>

<file path=ppt/tags/tag20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5412_1*l_h_f*1_2_1"/>
  <p:tag name="KSO_WM_TEMPLATE_CATEGORY" val="diagram"/>
  <p:tag name="KSO_WM_TEMPLATE_INDEX" val="20235412"/>
  <p:tag name="KSO_WM_UNIT_LAYERLEVEL" val="1_1_1"/>
  <p:tag name="KSO_WM_TAG_VERSION" val="3.0"/>
  <p:tag name="KSO_WM_BEAUTIFY_FLAG" val="#wm#"/>
  <p:tag name="KSO_WM_UNIT_TEXT_LAYER_COUNT" val="1"/>
  <p:tag name="KSO_WM_DIAGRAM_GROUP_CODE" val="l1-1"/>
  <p:tag name="KSO_WM_DIAGRAM_VIRTUALLY_FRAME" val="{&quot;height&quot;:431.5112598425197,&quot;left&quot;:27.562519685039387,&quot;top&quot;:77.08874015748032,&quot;width&quot;:470.4374803149606}"/>
  <p:tag name="KSO_WM_DIAGRAM_VERSION" val="3"/>
  <p:tag name="KSO_WM_DIAGRAM_COLOR_TRICK" val="1"/>
  <p:tag name="KSO_WM_DIAGRAM_COLOR_TEXT_CAN_REMOVE" val="n"/>
  <p:tag name="KSO_WM_UNIT_PRESET_TEXT" val="单击此处输入你的正文，文字是您思想的提炼，为了最终演示发布的良好效果，请言简的阐述观点。"/>
  <p:tag name="KSO_WM_UNIT_TEXT_FILL_FORE_SCHEMECOLOR_INDEX" val="1"/>
  <p:tag name="KSO_WM_UNIT_TEXT_FILL_TYPE" val="1"/>
  <p:tag name="KSO_WM_UNIT_TEXT_TYPE" val="1"/>
  <p:tag name="KSO_WM_DIAGRAM_MAX_ITEMCNT" val="8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0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5412_1*l_h_a*1_2_1"/>
  <p:tag name="KSO_WM_TEMPLATE_CATEGORY" val="diagram"/>
  <p:tag name="KSO_WM_TEMPLATE_INDEX" val="20235412"/>
  <p:tag name="KSO_WM_UNIT_LAYERLEVEL" val="1_1_1"/>
  <p:tag name="KSO_WM_TAG_VERSION" val="3.0"/>
  <p:tag name="KSO_WM_BEAUTIFY_FLAG" val="#wm#"/>
  <p:tag name="KSO_WM_DIAGRAM_GROUP_CODE" val="l1-1"/>
  <p:tag name="KSO_WM_DIAGRAM_VIRTUALLY_FRAME" val="{&quot;height&quot;:431.5112598425197,&quot;left&quot;:27.562519685039387,&quot;top&quot;:77.08874015748032,&quot;width&quot;:470.4374803149606}"/>
  <p:tag name="KSO_WM_DIAGRAM_VERSION" val="3"/>
  <p:tag name="KSO_WM_DIAGRAM_COLOR_TRICK" val="1"/>
  <p:tag name="KSO_WM_DIAGRAM_COLOR_TEXT_CAN_REMOVE" val="n"/>
  <p:tag name="KSO_WM_UNIT_PRESET_TEXT" val="单击此处添加项标题"/>
  <p:tag name="KSO_WM_UNIT_TEXT_FILL_FORE_SCHEMECOLOR_INDEX" val="1"/>
  <p:tag name="KSO_WM_UNIT_TEXT_FILL_TYPE" val="1"/>
  <p:tag name="KSO_WM_UNIT_TEXT_TYPE" val="1"/>
  <p:tag name="KSO_WM_DIAGRAM_MAX_ITEMCNT" val="8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h_i"/>
  <p:tag name="KSO_WM_TEMPLATE_CATEGORY" val="diagram"/>
  <p:tag name="KSO_WM_TEMPLATE_INDEX" val="20235412"/>
  <p:tag name="KSO_WM_UNIT_LAYERLEVEL" val="1_1_1"/>
  <p:tag name="KSO_WM_TAG_VERSION" val="3.0"/>
  <p:tag name="KSO_WM_DIAGRAM_MAX_ITEMCNT" val="8"/>
  <p:tag name="KSO_WM_DIAGRAM_MIN_ITEMCNT" val="2"/>
  <p:tag name="KSO_WM_DIAGRAM_VIRTUALLY_FRAME" val="{&quot;height&quot;:431.5112598425197,&quot;left&quot;:27.562519685039387,&quot;top&quot;:77.08874015748032,&quot;width&quot;:470.437480314960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ID" val="diagram20235412_1*l_h_i*1_2_1"/>
  <p:tag name="KSO_WM_UNIT_INDEX" val="1_2_1"/>
  <p:tag name="KSO_WM_UNIT_USESOURCEFORMAT_APPLY" val="0"/>
  <p:tag name="KSO_WM_BEAUTIFY_FLAG" val="#wm#"/>
  <p:tag name="KSO_WM_DIAGRAM_GROUP_CODE" val="l1-1"/>
  <p:tag name="KSO_WM_UNIT_SUBTYPE" val="d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</p:tagLst>
</file>

<file path=ppt/tags/tag208.xml><?xml version="1.0" encoding="utf-8"?>
<p:tagLst xmlns:p="http://schemas.openxmlformats.org/presentationml/2006/main">
  <p:tag name="KSO_WM_SLIDE_ID" val="custom20231727_1"/>
  <p:tag name="KSO_WM_TEMPLATE_SUBCATEGORY" val="0"/>
  <p:tag name="KSO_WM_TEMPLATE_MASTER_TYPE" val="0"/>
  <p:tag name="KSO_WM_TEMPLATE_COLOR_TYPE" val="0"/>
  <p:tag name="KSO_WM_SLIDE_ITEM_CNT" val="2"/>
  <p:tag name="KSO_WM_SLIDE_INDEX" val="1"/>
  <p:tag name="KSO_WM_TAG_VERSION" val="3.0"/>
  <p:tag name="KSO_WM_BEAUTIFY_FLAG" val="#wm#"/>
  <p:tag name="KSO_WM_TEMPLATE_CATEGORY" val="custom"/>
  <p:tag name="KSO_WM_TEMPLATE_INDEX" val="20231727"/>
  <p:tag name="KSO_WM_SLIDE_TYPE" val="text"/>
  <p:tag name="KSO_WM_SLIDE_SUBTYPE" val="picTxt"/>
  <p:tag name="KSO_WM_SLIDE_SIZE" val="409.475*360.773"/>
  <p:tag name="KSO_WM_SLIDE_POSITION" val="46.425*133.089"/>
  <p:tag name="KSO_WM_SLIDE_LAYOUT" val="a_d_l"/>
  <p:tag name="KSO_WM_SLIDE_LAYOUT_CNT" val="1_1_1"/>
  <p:tag name="KSO_WM_SPECIAL_SOURCE" val="bdnull"/>
  <p:tag name="KSO_WM_DIAGRAM_GROUP_CODE" val="l1-1"/>
  <p:tag name="KSO_WM_SLIDE_DIAGTYPE" val="l"/>
</p:tagLst>
</file>

<file path=ppt/tags/tag20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76_1*a*1"/>
  <p:tag name="KSO_WM_TEMPLATE_CATEGORY" val="custom"/>
  <p:tag name="KSO_WM_TEMPLATE_INDEX" val="20231276"/>
  <p:tag name="KSO_WM_UNIT_LAYERLEVEL" val="1"/>
  <p:tag name="KSO_WM_TAG_VERSION" val="3.0"/>
  <p:tag name="KSO_WM_BEAUTIFY_FLAG" val="#wm#"/>
  <p:tag name="KSO_WM_UNIT_PRESET_TEXT" val="单击此处添加标题"/>
  <p:tag name="KSO_WM_UNIT_TEXT_TYPE" val="1"/>
</p:tagLst>
</file>

<file path=ppt/tags/tag21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210.xml><?xml version="1.0" encoding="utf-8"?>
<p:tagLst xmlns:p="http://schemas.openxmlformats.org/presentationml/2006/main">
  <p:tag name="KSO_WM_BEAUTIFY_FLAG" val="#wm#"/>
  <p:tag name="KSO_WM_UNIT_FILL_FORE_SCHEMECOLOR_INDEX_BRIGHTNESS" val="0"/>
  <p:tag name="KSO_WM_UNIT_FILL_FORE_SCHEMECOLOR_INDEX" val="14"/>
  <p:tag name="KSO_WM_UNIT_FILL_TYPE" val="1"/>
  <p:tag name="KSO_WM_UNIT_LINE_FORE_SCHEMECOLOR_INDEX_BRIGHTNESS" val="0"/>
  <p:tag name="KSO_WM_UNIT_LINE_FORE_SCHEMECOLOR_INDEX" val="5"/>
  <p:tag name="KSO_WM_UNIT_LINE_FILL_TYPE" val="2"/>
  <p:tag name="KSO_WM_UNIT_SHADOW_SCHEMECOLOR_INDEX_BRIGHTNESS" val="0"/>
  <p:tag name="KSO_WM_UNIT_SHADOW_SCHEMECOLOR_INDEX" val="5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1276_1*f*1"/>
  <p:tag name="KSO_WM_TEMPLATE_CATEGORY" val="custom"/>
  <p:tag name="KSO_WM_TEMPLATE_INDEX" val="20231276"/>
  <p:tag name="KSO_WM_UNIT_LAYERLEVEL" val="1"/>
  <p:tag name="KSO_WM_TAG_VERSION" val="3.0"/>
  <p:tag name="KSO_WM_UNIT_SUBTYPE" val="a"/>
  <p:tag name="KSO_WM_UNIT_TEXT_LAYER_COUNT" val="1"/>
  <p:tag name="KSO_WM_UNIT_NOCLEAR" val="0"/>
  <p:tag name="KSO_WM_UNIT_PRESET_TEXT" val="单击此处添加文本具体内容，简明扼要地阐述您的观点。根据需要可酌情增减文字以便观者准确地理解您传达的思想"/>
  <p:tag name="KSO_WM_UNIT_TEXT_TYPE" val="1"/>
</p:tagLst>
</file>

<file path=ppt/tags/tag211.xml><?xml version="1.0" encoding="utf-8"?>
<p:tagLst xmlns:p="http://schemas.openxmlformats.org/presentationml/2006/main">
  <p:tag name="KSO_WM_BEAUTIFY_FLAG" val="#wm#"/>
  <p:tag name="KSO_WM_UNIT_FILL_FORE_SCHEMECOLOR_INDEX_BRIGHTNESS" val="0"/>
  <p:tag name="KSO_WM_UNIT_FILL_FORE_SCHEMECOLOR_INDEX" val="14"/>
  <p:tag name="KSO_WM_UNIT_FILL_TYPE" val="1"/>
  <p:tag name="KSO_WM_UNIT_LINE_FORE_SCHEMECOLOR_INDEX_BRIGHTNESS" val="0"/>
  <p:tag name="KSO_WM_UNIT_LINE_FORE_SCHEMECOLOR_INDEX" val="5"/>
  <p:tag name="KSO_WM_UNIT_LINE_FILL_TYPE" val="2"/>
  <p:tag name="KSO_WM_UNIT_SHADOW_SCHEMECOLOR_INDEX_BRIGHTNESS" val="0"/>
  <p:tag name="KSO_WM_UNIT_SHADOW_SCHEMECOLOR_INDEX" val="5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1276_1*i*2"/>
  <p:tag name="KSO_WM_TEMPLATE_CATEGORY" val="custom"/>
  <p:tag name="KSO_WM_TEMPLATE_INDEX" val="20231276"/>
  <p:tag name="KSO_WM_UNIT_LAYERLEVEL" val="1"/>
  <p:tag name="KSO_WM_TAG_VERSION" val="3.0"/>
</p:tagLst>
</file>

<file path=ppt/tags/tag212.xml><?xml version="1.0" encoding="utf-8"?>
<p:tagLst xmlns:p="http://schemas.openxmlformats.org/presentationml/2006/main">
  <p:tag name="KSO_WM_SLIDE_ID" val="custom20231276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1727"/>
  <p:tag name="KSO_WM_SLIDE_TYPE" val="text"/>
  <p:tag name="KSO_WM_SLIDE_SUBTYPE" val="picTxt"/>
  <p:tag name="KSO_WM_SLIDE_SIZE" val="850*447"/>
  <p:tag name="KSO_WM_SLIDE_POSITION" val="54*28"/>
  <p:tag name="KSO_WM_SLIDE_LAYOUT" val="a_d_f_α"/>
  <p:tag name="KSO_WM_SLIDE_LAYOUT_CNT" val="1_1_1_1"/>
  <p:tag name="KSO_WM_SPECIAL_SOURCE" val="bdnull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1235_1*i*1"/>
  <p:tag name="KSO_WM_TEMPLATE_CATEGORY" val="custom"/>
  <p:tag name="KSO_WM_TEMPLATE_INDEX" val="20231235"/>
  <p:tag name="KSO_WM_UNIT_LAYERLEVEL" val="1"/>
  <p:tag name="KSO_WM_TAG_VERSION" val="3.0"/>
  <p:tag name="KSO_WM_BEAUTIFY_FLAG" val="#wm#"/>
</p:tagLst>
</file>

<file path=ppt/tags/tag21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35_1*a*1"/>
  <p:tag name="KSO_WM_TEMPLATE_CATEGORY" val="custom"/>
  <p:tag name="KSO_WM_TEMPLATE_INDEX" val="20231235"/>
  <p:tag name="KSO_WM_UNIT_LAYERLEVEL" val="1"/>
  <p:tag name="KSO_WM_TAG_VERSION" val="3.0"/>
  <p:tag name="KSO_WM_BEAUTIFY_FLAG" val="#wm#"/>
  <p:tag name="KSO_WM_UNIT_VALUE" val="11"/>
  <p:tag name="KSO_WM_UNIT_PRESET_TEXT" val="单击此处添加标题"/>
  <p:tag name="KSO_WM_UNIT_TEXT_TYPE" val="1"/>
</p:tagLst>
</file>

<file path=ppt/tags/tag215.xml><?xml version="1.0" encoding="utf-8"?>
<p:tagLst xmlns:p="http://schemas.openxmlformats.org/presentationml/2006/main">
  <p:tag name="KSO_WM_UNIT_TEXT_FILL_FORE_SCHEMECOLOR_INDEX_BRIGHTNESS" val="0"/>
  <p:tag name="KSO_WM_UNIT_TEXT_FILL_FORE_SCHEMECOLOR_INDEX" val="8"/>
  <p:tag name="KSO_WM_UNIT_TEXT_FILL_TYPE" val="1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1235_1*b*1"/>
  <p:tag name="KSO_WM_TEMPLATE_CATEGORY" val="custom"/>
  <p:tag name="KSO_WM_TEMPLATE_INDEX" val="20231235"/>
  <p:tag name="KSO_WM_UNIT_LAYERLEVEL" val="1"/>
  <p:tag name="KSO_WM_TAG_VERSION" val="3.0"/>
  <p:tag name="KSO_WM_BEAUTIFY_FLAG" val="#wm#"/>
  <p:tag name="KSO_WM_UNIT_VALUE" val="21"/>
  <p:tag name="KSO_WM_UNIT_PRESET_TEXT" val="单击此处编辑副标题"/>
  <p:tag name="KSO_WM_UNIT_TEXT_TYPE" val="1"/>
</p:tagLst>
</file>

<file path=ppt/tags/tag21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1235_1*f*1"/>
  <p:tag name="KSO_WM_TEMPLATE_CATEGORY" val="custom"/>
  <p:tag name="KSO_WM_TEMPLATE_INDEX" val="20231235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UNIT_PRESET_TEXT" val="单击此处输入你的正文,文字是您思想的提炼，请尽量言简意赅的阐述观点。单击此处输入你的正文。请尽量言简意赅的阐述观点。单击此处输入你的正文"/>
  <p:tag name="KSO_WM_UNIT_TEXT_TYPE" val="1"/>
  <p:tag name="KSO_WM_UNIT_TEXT_LAYER_COUNT" val="1"/>
</p:tagLst>
</file>

<file path=ppt/tags/tag21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custom20231235_1*f*2"/>
  <p:tag name="KSO_WM_TEMPLATE_CATEGORY" val="custom"/>
  <p:tag name="KSO_WM_TEMPLATE_INDEX" val="20231235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UNIT_PRESET_TEXT" val="单击此处输入你的正文,文字是您思想的提炼，请尽量言简意赅的阐述观点。单击此处输入你的正文。请尽量言简意赅的阐述观点。单击此处输入你的正文"/>
  <p:tag name="KSO_WM_UNIT_TEXT_TYPE" val="1"/>
  <p:tag name="KSO_WM_UNIT_TEXT_LAYER_COUNT" val="1"/>
</p:tagLst>
</file>

<file path=ppt/tags/tag218.xml><?xml version="1.0" encoding="utf-8"?>
<p:tagLst xmlns:p="http://schemas.openxmlformats.org/presentationml/2006/main">
  <p:tag name="KSO_WM_UNIT_TEXT_FILL_FORE_SCHEMECOLOR_INDEX_BRIGHTNESS" val="0"/>
  <p:tag name="KSO_WM_UNIT_TEXT_FILL_FORE_SCHEMECOLOR_INDEX" val="8"/>
  <p:tag name="KSO_WM_UNIT_TEXT_FILL_TYPE" val="1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1235_1*b*1"/>
  <p:tag name="KSO_WM_TEMPLATE_CATEGORY" val="custom"/>
  <p:tag name="KSO_WM_TEMPLATE_INDEX" val="20231235"/>
  <p:tag name="KSO_WM_UNIT_LAYERLEVEL" val="1"/>
  <p:tag name="KSO_WM_TAG_VERSION" val="3.0"/>
  <p:tag name="KSO_WM_BEAUTIFY_FLAG" val="#wm#"/>
  <p:tag name="KSO_WM_UNIT_VALUE" val="21"/>
  <p:tag name="KSO_WM_UNIT_PRESET_TEXT" val="单击此处编辑副标题"/>
  <p:tag name="KSO_WM_UNIT_TEXT_TYPE" val="1"/>
</p:tagLst>
</file>

<file path=ppt/tags/tag219.xml><?xml version="1.0" encoding="utf-8"?>
<p:tagLst xmlns:p="http://schemas.openxmlformats.org/presentationml/2006/main">
  <p:tag name="KSO_WM_UNIT_TEXT_FILL_FORE_SCHEMECOLOR_INDEX_BRIGHTNESS" val="0"/>
  <p:tag name="KSO_WM_UNIT_TEXT_FILL_FORE_SCHEMECOLOR_INDEX" val="8"/>
  <p:tag name="KSO_WM_UNIT_TEXT_FILL_TYPE" val="1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1235_1*b*1"/>
  <p:tag name="KSO_WM_TEMPLATE_CATEGORY" val="custom"/>
  <p:tag name="KSO_WM_TEMPLATE_INDEX" val="20231235"/>
  <p:tag name="KSO_WM_UNIT_LAYERLEVEL" val="1"/>
  <p:tag name="KSO_WM_TAG_VERSION" val="3.0"/>
  <p:tag name="KSO_WM_BEAUTIFY_FLAG" val="#wm#"/>
  <p:tag name="KSO_WM_UNIT_VALUE" val="21"/>
  <p:tag name="KSO_WM_UNIT_PRESET_TEXT" val="单击此处编辑副标题"/>
  <p:tag name="KSO_WM_UNIT_TEXT_TYPE" val="1"/>
</p:tagLst>
</file>

<file path=ppt/tags/tag22.xml><?xml version="1.0" encoding="utf-8"?>
<p:tagLst xmlns:p="http://schemas.openxmlformats.org/presentationml/2006/main">
  <p:tag name="KSO_WM_BEAUTIFY_FLAG" val="#wm#"/>
  <p:tag name="KSO_WM_UNIT_INDEX" val="1"/>
  <p:tag name="KSO_WM_UNIT_TYPE" val="b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1235_1*i*1"/>
  <p:tag name="KSO_WM_TEMPLATE_CATEGORY" val="custom"/>
  <p:tag name="KSO_WM_TEMPLATE_INDEX" val="20231235"/>
  <p:tag name="KSO_WM_UNIT_LAYERLEVEL" val="1"/>
  <p:tag name="KSO_WM_TAG_VERSION" val="3.0"/>
  <p:tag name="KSO_WM_BEAUTIFY_FLAG" val="#wm#"/>
</p:tagLst>
</file>

<file path=ppt/tags/tag22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1235_1*f*1"/>
  <p:tag name="KSO_WM_TEMPLATE_CATEGORY" val="custom"/>
  <p:tag name="KSO_WM_TEMPLATE_INDEX" val="20231235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UNIT_PRESET_TEXT" val="单击此处输入你的正文,文字是您思想的提炼，请尽量言简意赅的阐述观点。单击此处输入你的正文。请尽量言简意赅的阐述观点。单击此处输入你的正文"/>
  <p:tag name="KSO_WM_UNIT_TEXT_TYPE" val="1"/>
  <p:tag name="KSO_WM_UNIT_TEXT_LAYER_COUNT" val="1"/>
</p:tagLst>
</file>

<file path=ppt/tags/tag222.xml><?xml version="1.0" encoding="utf-8"?>
<p:tagLst xmlns:p="http://schemas.openxmlformats.org/presentationml/2006/main">
  <p:tag name="KSO_WM_BEAUTIFY_FLAG" val="#wm#"/>
  <p:tag name="KSO_WM_TEMPLATE_CATEGORY" val="custom"/>
  <p:tag name="KSO_WM_TEMPLATE_INDEX" val="20231727"/>
  <p:tag name="KSO_WM_SPECIAL_SOURCE" val="bdnull"/>
  <p:tag name="KSO_WM_SLIDE_ID" val="custom20231235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0"/>
  <p:tag name="KSO_WM_SLIDE_INDEX" val="1"/>
  <p:tag name="KSO_WM_SLIDE_SIZE" val="822*359"/>
  <p:tag name="KSO_WM_SLIDE_POSITION" val="49*90"/>
  <p:tag name="KSO_WM_TAG_VERSION" val="3.0"/>
  <p:tag name="KSO_WM_SLIDE_LAYOUT" val="a_b_d_f"/>
  <p:tag name="KSO_WM_SLIDE_LAYOUT_CNT" val="1_1_1_2"/>
</p:tagLst>
</file>

<file path=ppt/tags/tag223.xml><?xml version="1.0" encoding="utf-8"?>
<p:tagLst xmlns:p="http://schemas.openxmlformats.org/presentationml/2006/main">
  <p:tag name="KSO_WM_BEAUTIFY_FLAG" val="#wm#"/>
  <p:tag name="KSO_WM_UNIT_INDEX" val="1"/>
  <p:tag name="KSO_WM_UNIT_TYPE" val="e"/>
</p:tagLst>
</file>

<file path=ppt/tags/tag224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225.xml><?xml version="1.0" encoding="utf-8"?>
<p:tagLst xmlns:p="http://schemas.openxmlformats.org/presentationml/2006/main">
  <p:tag name="KSO_WM_FIGMA_LIMIT" val=""/>
  <p:tag name="KSO_WM_FIGMA_SLIDE_GROUP" val="1"/>
  <p:tag name="KSO_WM_SLIDE_TYPE" val="sectionTitle"/>
  <p:tag name="KSO_WM_TEMPLATE_SUBCATEGORY" val="29"/>
  <p:tag name="KSO_WM_TEMPLATE_FIGMA_ID" val="7cba8f96648ba84e"/>
</p:tagLst>
</file>

<file path=ppt/tags/tag226.xml><?xml version="1.0" encoding="utf-8"?>
<p:tagLst xmlns:p="http://schemas.openxmlformats.org/presentationml/2006/main">
  <p:tag name="KSO_WM_BEAUTIFY_FLAG" val="#wm#"/>
  <p:tag name="KSO_WM_UNIT_INDEX" val="1"/>
  <p:tag name="KSO_WM_UNIT_TYPE" val="d"/>
  <p:tag name="MH_SHAPE_GUID" val="generate_slide_ai*{&quot;ai_type&quot;:&quot;generate_ppt&quot;,&quot;id&quot;:&quot;VCG41N1458504997&quot;}*auto_galley_ai_*1747032881716_27.1_6f7b456c0fbe-slide-23"/>
</p:tagLst>
</file>

<file path=ppt/tags/tag227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228.xml><?xml version="1.0" encoding="utf-8"?>
<p:tagLst xmlns:p="http://schemas.openxmlformats.org/presentationml/2006/main">
  <p:tag name="KSO_WM_BEAUTIFY_FLAG" val="#wm#"/>
  <p:tag name="KSO_WM_UNIT_INDEX" val="1"/>
  <p:tag name="KSO_WM_UNIT_TYPE" val="a"/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</p:tagLst>
</file>

<file path=ppt/tags/tag229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i"/>
</p:tagLst>
</file>

<file path=ppt/tags/tag23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230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TYPE" val="l_h_i"/>
</p:tagLst>
</file>

<file path=ppt/tags/tag231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添加项标题"/>
  <p:tag name="KSO_WM_UNIT_TEXT_TYPE" val="1"/>
  <p:tag name="KSO_WM_UNIT_TYPE" val="l_h_a"/>
</p:tagLst>
</file>

<file path=ppt/tags/tag232.xml><?xml version="1.0" encoding="utf-8"?>
<p:tagLst xmlns:p="http://schemas.openxmlformats.org/presentationml/2006/main">
  <p:tag name="KSO_WM_BEAUTIFY_FLAG" val="#fgm#"/>
  <p:tag name="KSO_WM_DIAGRAM_GROUP_CODE" val="1"/>
  <p:tag name="KSO_WM_UNIT_INDEX" val="1_3_1"/>
  <p:tag name="KSO_WM_UNIT_TYPE" val="l_h_i"/>
</p:tagLst>
</file>

<file path=ppt/tags/tag233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PRESET_TEXT" val="单击此处添加项标题"/>
  <p:tag name="KSO_WM_UNIT_TEXT_TYPE" val="1"/>
  <p:tag name="KSO_WM_UNIT_TYPE" val="l_h_a"/>
</p:tagLst>
</file>

<file path=ppt/tags/tag234.xml><?xml version="1.0" encoding="utf-8"?>
<p:tagLst xmlns:p="http://schemas.openxmlformats.org/presentationml/2006/main">
  <p:tag name="KSO_WM_BEAUTIFY_FLAG" val="#fgm#"/>
  <p:tag name="KSO_WM_DIAGRAM_GROUP_CODE" val="1"/>
  <p:tag name="KSO_WM_UNIT_INDEX" val="1_3_1"/>
  <p:tag name="KSO_WM_UNIT_PRESET_TEXT" val="单击此处添加项标题"/>
  <p:tag name="KSO_WM_UNIT_TEXT_TYPE" val="1"/>
  <p:tag name="KSO_WM_UNIT_TYPE" val="l_h_a"/>
</p:tagLst>
</file>

<file path=ppt/tags/tag235.xml><?xml version="1.0" encoding="utf-8"?>
<p:tagLst xmlns:p="http://schemas.openxmlformats.org/presentationml/2006/main">
  <p:tag name="KSO_WM_FIGMA_LIMIT" val=""/>
  <p:tag name="KSO_WM_FIGMA_SLIDE_GROUP" val="30"/>
  <p:tag name="KSO_WM_SLIDE_TYPE" val="text"/>
  <p:tag name="KSO_WM_TEMPLATE_SUBCATEGORY" val="29"/>
  <p:tag name="KSO_WM_TEMPLATE_FIGMA_ID" val="7cba8f96648ba84e"/>
</p:tagLst>
</file>

<file path=ppt/tags/tag236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237.xml><?xml version="1.0" encoding="utf-8"?>
<p:tagLst xmlns:p="http://schemas.openxmlformats.org/presentationml/2006/main">
  <p:tag name="KSO_WM_BEAUTIFY_FLAG" val="#wm#"/>
  <p:tag name="KSO_WM_UNIT_INDEX" val="2"/>
  <p:tag name="KSO_WM_UNIT_TYPE" val="i"/>
</p:tagLst>
</file>

<file path=ppt/tags/tag238.xml><?xml version="1.0" encoding="utf-8"?>
<p:tagLst xmlns:p="http://schemas.openxmlformats.org/presentationml/2006/main">
  <p:tag name="KSO_WM_BEAUTIFY_FLAG" val="#wm#"/>
  <p:tag name="KSO_WM_UNIT_INDEX" val="3"/>
  <p:tag name="KSO_WM_UNIT_TYPE" val="i"/>
</p:tagLst>
</file>

<file path=ppt/tags/tag239.xml><?xml version="1.0" encoding="utf-8"?>
<p:tagLst xmlns:p="http://schemas.openxmlformats.org/presentationml/2006/main">
  <p:tag name="KSO_WM_BEAUTIFY_FLAG" val="#wm#"/>
  <p:tag name="KSO_WM_UNIT_INDEX" val="4"/>
  <p:tag name="KSO_WM_UNIT_TYPE" val="i"/>
</p:tagLst>
</file>

<file path=ppt/tags/tag24.xml><?xml version="1.0" encoding="utf-8"?>
<p:tagLst xmlns:p="http://schemas.openxmlformats.org/presentationml/2006/main">
  <p:tag name="KSO_WM_BEAUTIFY_FLAG" val="#wm#"/>
  <p:tag name="KSO_WM_UNIT_INDEX" val="2"/>
  <p:tag name="KSO_WM_UNIT_TYPE" val="i"/>
</p:tagLst>
</file>

<file path=ppt/tags/tag240.xml><?xml version="1.0" encoding="utf-8"?>
<p:tagLst xmlns:p="http://schemas.openxmlformats.org/presentationml/2006/main">
  <p:tag name="KSO_WM_BEAUTIFY_FLAG" val="#wm#"/>
  <p:tag name="KSO_WM_UNIT_INDEX" val="1"/>
  <p:tag name="KSO_WM_UNIT_TYPE" val="a"/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</p:tagLst>
</file>

<file path=ppt/tags/tag241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TYPE" val="l_h_i"/>
</p:tagLst>
</file>

<file path=ppt/tags/tag242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添加项标题"/>
  <p:tag name="KSO_WM_UNIT_TEXT_TYPE" val="1"/>
  <p:tag name="KSO_WM_UNIT_TYPE" val="l_h_a"/>
</p:tagLst>
</file>

<file path=ppt/tags/tag243.xml><?xml version="1.0" encoding="utf-8"?>
<p:tagLst xmlns:p="http://schemas.openxmlformats.org/presentationml/2006/main">
  <p:tag name="KSO_WM_BEAUTIFY_FLAG" val="#fgm#"/>
  <p:tag name="KSO_WM_DIAGRAM_GROUP_CODE" val="1"/>
  <p:tag name="KSO_WM_UNIT_INDEX" val="1_1_1"/>
  <p:tag name="KSO_WM_UNIT_PRESET_TEXT" val="单击此处输入项正文，请尽量言简意赅的阐述观点。"/>
  <p:tag name="KSO_WM_UNIT_TEXT_TYPE" val="1"/>
  <p:tag name="KSO_WM_UNIT_TYPE" val="l_h_f"/>
</p:tagLst>
</file>

<file path=ppt/tags/tag244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TYPE" val="l_h_i"/>
</p:tagLst>
</file>

<file path=ppt/tags/tag245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PRESET_TEXT" val="添加项标题"/>
  <p:tag name="KSO_WM_UNIT_TEXT_TYPE" val="1"/>
  <p:tag name="KSO_WM_UNIT_TYPE" val="l_h_a"/>
</p:tagLst>
</file>

<file path=ppt/tags/tag246.xml><?xml version="1.0" encoding="utf-8"?>
<p:tagLst xmlns:p="http://schemas.openxmlformats.org/presentationml/2006/main">
  <p:tag name="KSO_WM_BEAUTIFY_FLAG" val="#fgm#"/>
  <p:tag name="KSO_WM_DIAGRAM_GROUP_CODE" val="1"/>
  <p:tag name="KSO_WM_UNIT_INDEX" val="1_2_1"/>
  <p:tag name="KSO_WM_UNIT_PRESET_TEXT" val="单击此处输入项正文，请尽量言简意赅的阐述观点。"/>
  <p:tag name="KSO_WM_UNIT_TEXT_TYPE" val="1"/>
  <p:tag name="KSO_WM_UNIT_TYPE" val="l_h_f"/>
</p:tagLst>
</file>

<file path=ppt/tags/tag247.xml><?xml version="1.0" encoding="utf-8"?>
<p:tagLst xmlns:p="http://schemas.openxmlformats.org/presentationml/2006/main">
  <p:tag name="KSO_WM_BEAUTIFY_FLAG" val="#wm#"/>
  <p:tag name="KSO_WM_UNIT_INDEX" val="1"/>
  <p:tag name="KSO_WM_UNIT_TYPE" val="d"/>
  <p:tag name="MH_SHAPE_GUID" val="generate_slide_ai*{&quot;ai_type&quot;:&quot;generate_ppt&quot;,&quot;id&quot;:&quot;VCG41N1302701154&quot;}*auto_galley_ai_*1747032881716_27.1_6f7b456c0fbe-slide-24"/>
</p:tagLst>
</file>

<file path=ppt/tags/tag248.xml><?xml version="1.0" encoding="utf-8"?>
<p:tagLst xmlns:p="http://schemas.openxmlformats.org/presentationml/2006/main">
  <p:tag name="KSO_WM_FIGMA_LIMIT" val=""/>
  <p:tag name="KSO_WM_FIGMA_SLIDE_GROUP" val="6"/>
  <p:tag name="KSO_WM_SLIDE_TYPE" val="text"/>
  <p:tag name="KSO_WM_TEMPLATE_SUBCATEGORY" val="29"/>
  <p:tag name="KSO_WM_TEMPLATE_FIGMA_ID" val="7cba8f96648ba84e"/>
</p:tagLst>
</file>

<file path=ppt/tags/tag249.xml><?xml version="1.0" encoding="utf-8"?>
<p:tagLst xmlns:p="http://schemas.openxmlformats.org/presentationml/2006/main">
  <p:tag name="KSO_WM_BEAUTIFY_FLAG" val="#wm#"/>
  <p:tag name="KSO_WM_UNIT_INDEX" val="1"/>
  <p:tag name="KSO_WM_UNIT_TYPE" val="b"/>
</p:tagLst>
</file>

<file path=ppt/tags/tag25.xml><?xml version="1.0" encoding="utf-8"?>
<p:tagLst xmlns:p="http://schemas.openxmlformats.org/presentationml/2006/main">
  <p:tag name="KSO_WM_BEAUTIFY_FLAG" val="#wm#"/>
  <p:tag name="KSO_WM_UNIT_INDEX" val="3"/>
  <p:tag name="KSO_WM_UNIT_TYPE" val="i"/>
</p:tagLst>
</file>

<file path=ppt/tags/tag250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251.xml><?xml version="1.0" encoding="utf-8"?>
<p:tagLst xmlns:p="http://schemas.openxmlformats.org/presentationml/2006/main">
  <p:tag name="KSO_WM_FIGMA_LIMIT" val=""/>
  <p:tag name="KSO_WM_FIGMA_SLIDE_GROUP" val="1"/>
  <p:tag name="KSO_WM_SLIDE_TYPE" val="endPage"/>
  <p:tag name="KSO_WM_TEMPLATE_SUBCATEGORY" val="29"/>
  <p:tag name="KSO_WM_TEMPLATE_FIGMA_ID" val="7cba8f96648ba84e"/>
</p:tagLst>
</file>

<file path=ppt/tags/tag252.xml><?xml version="1.0" encoding="utf-8"?>
<p:tagLst xmlns:p="http://schemas.openxmlformats.org/presentationml/2006/main">
  <p:tag name="KSO_WM_PRESENTATION_SOURCE" val="WPPAIGeneratePPT"/>
</p:tagLst>
</file>

<file path=ppt/tags/tag26.xml><?xml version="1.0" encoding="utf-8"?>
<p:tagLst xmlns:p="http://schemas.openxmlformats.org/presentationml/2006/main">
  <p:tag name="KSO_WM_BEAUTIFY_FLAG" val="#wm#"/>
  <p:tag name="KSO_WM_UNIT_INDEX" val="4"/>
  <p:tag name="KSO_WM_UNIT_TYPE" val="i"/>
</p:tagLst>
</file>

<file path=ppt/tags/tag27.xml><?xml version="1.0" encoding="utf-8"?>
<p:tagLst xmlns:p="http://schemas.openxmlformats.org/presentationml/2006/main">
  <p:tag name="KSO_WM_BEAUTIFY_FLAG" val="#wm#"/>
  <p:tag name="KSO_WM_UNIT_INDEX" val="5"/>
  <p:tag name="KSO_WM_UNIT_TYPE" val="i"/>
</p:tagLst>
</file>

<file path=ppt/tags/tag28.xml><?xml version="1.0" encoding="utf-8"?>
<p:tagLst xmlns:p="http://schemas.openxmlformats.org/presentationml/2006/main">
  <p:tag name="KSO_WM_BEAUTIFY_FLAG" val="#wm#"/>
  <p:tag name="KSO_WM_UNIT_INDEX" val="6"/>
  <p:tag name="KSO_WM_UNIT_TYPE" val="i"/>
</p:tagLst>
</file>

<file path=ppt/tags/tag29.xml><?xml version="1.0" encoding="utf-8"?>
<p:tagLst xmlns:p="http://schemas.openxmlformats.org/presentationml/2006/main">
  <p:tag name="KSO_WM_BEAUTIFY_FLAG" val="#wm#"/>
  <p:tag name="KSO_WM_UNIT_INDEX" val="7"/>
  <p:tag name="KSO_WM_UNIT_TYPE" val="i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BEAUTIFY_FLAG" val="#wm#"/>
  <p:tag name="KSO_WM_UNIT_INDEX" val="1"/>
  <p:tag name="KSO_WM_UNIT_TYPE" val="e"/>
</p:tagLst>
</file>

<file path=ppt/tags/tag34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BEAUTIFY_FLAG" val="#wm#"/>
  <p:tag name="KSO_WM_UNIT_INDEX" val="2"/>
  <p:tag name="KSO_WM_UNIT_TYPE" val="i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BEAUTIFY_FLAG" val="#wm#"/>
  <p:tag name="KSO_WM_UNIT_INDEX" val="3"/>
  <p:tag name="KSO_WM_UNIT_TYPE" val="i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BEAUTIFY_FLAG" val="#wm#"/>
  <p:tag name="KSO_WM_UNIT_INDEX" val="4"/>
  <p:tag name="KSO_WM_UNIT_TYPE" val="i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BEAUTIFY_FLAG" val="#wm#"/>
  <p:tag name="KSO_WM_UNIT_INDEX" val="1"/>
  <p:tag name="KSO_WM_UNIT_TYPE" val="i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BEAUTIFY_FLAG" val="#wm#"/>
  <p:tag name="KSO_WM_UNIT_INDEX" val="2"/>
  <p:tag name="KSO_WM_UNIT_TYPE" val="i"/>
</p:tagLst>
</file>

<file path=ppt/tags/tag75.xml><?xml version="1.0" encoding="utf-8"?>
<p:tagLst xmlns:p="http://schemas.openxmlformats.org/presentationml/2006/main">
  <p:tag name="KSO_WM_BEAUTIFY_FLAG" val="#wm#"/>
  <p:tag name="KSO_WM_UNIT_INDEX" val="3"/>
  <p:tag name="KSO_WM_UNIT_TYPE" val="i"/>
</p:tagLst>
</file>

<file path=ppt/tags/tag76.xml><?xml version="1.0" encoding="utf-8"?>
<p:tagLst xmlns:p="http://schemas.openxmlformats.org/presentationml/2006/main">
  <p:tag name="KSO_WM_BEAUTIFY_FLAG" val="#wm#"/>
  <p:tag name="KSO_WM_UNIT_INDEX" val="4"/>
  <p:tag name="KSO_WM_UNIT_TYPE" val="i"/>
</p:tagLst>
</file>

<file path=ppt/tags/tag77.xml><?xml version="1.0" encoding="utf-8"?>
<p:tagLst xmlns:p="http://schemas.openxmlformats.org/presentationml/2006/main">
  <p:tag name="KSO_WM_BEAUTIFY_FLAG" val="#wm#"/>
  <p:tag name="KSO_WM_UNIT_INDEX" val="5"/>
  <p:tag name="KSO_WM_UNIT_TYPE" val="i"/>
</p:tagLst>
</file>

<file path=ppt/tags/tag78.xml><?xml version="1.0" encoding="utf-8"?>
<p:tagLst xmlns:p="http://schemas.openxmlformats.org/presentationml/2006/main">
  <p:tag name="KSO_WM_BEAUTIFY_FLAG" val="#wm#"/>
  <p:tag name="KSO_WM_UNIT_INDEX" val="6"/>
  <p:tag name="KSO_WM_UNIT_TYPE" val="i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BEAUTIFY_FLAG" val="#wm#"/>
  <p:tag name="KSO_WM_UNIT_INDEX" val="5"/>
  <p:tag name="KSO_WM_UNIT_TYPE" val="i"/>
</p:tagLst>
</file>

<file path=ppt/tags/tag80.xml><?xml version="1.0" encoding="utf-8"?>
<p:tagLst xmlns:p="http://schemas.openxmlformats.org/presentationml/2006/main">
  <p:tag name="KSO_WM_BEAUTIFY_FLAG" val="#wm#"/>
  <p:tag name="KSO_WM_UNIT_INDEX" val="1"/>
  <p:tag name="KSO_WM_UNIT_TYPE" val="b"/>
</p:tagLst>
</file>

<file path=ppt/tags/tag81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BEAUTIFY_FLAG" val="#wm#"/>
  <p:tag name="KSO_WM_UNIT_INDEX" val="6"/>
  <p:tag name="KSO_WM_UNIT_TYPE" val="i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  <p:tag name="KSO_WM_TEMPLATE_STYLE_ID" val="7cba8f96648ba84e"/>
</p:tagLst>
</file>

<file path=ppt/tags/tag93.xml><?xml version="1.0" encoding="utf-8"?>
<p:tagLst xmlns:p="http://schemas.openxmlformats.org/presentationml/2006/main">
  <p:tag name="KSO_WM_BEAUTIFY_FLAG" val="#wm#"/>
  <p:tag name="KSO_WM_UNIT_INDEX" val="1"/>
  <p:tag name="KSO_WM_UNIT_SUBTYPE" val="c"/>
  <p:tag name="KSO_WM_UNIT_TYPE" val="f"/>
</p:tagLst>
</file>

<file path=ppt/tags/tag94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95.xml><?xml version="1.0" encoding="utf-8"?>
<p:tagLst xmlns:p="http://schemas.openxmlformats.org/presentationml/2006/main">
  <p:tag name="KSO_WM_BEAUTIFY_FLAG" val="#wm#"/>
  <p:tag name="KSO_WM_UNIT_INDEX" val="2"/>
  <p:tag name="KSO_WM_UNIT_SUBTYPE" val="b"/>
  <p:tag name="KSO_WM_UNIT_TYPE" val="f"/>
</p:tagLst>
</file>

<file path=ppt/tags/tag96.xml><?xml version="1.0" encoding="utf-8"?>
<p:tagLst xmlns:p="http://schemas.openxmlformats.org/presentationml/2006/main">
  <p:tag name="KSO_WM_FIGMA_LIMIT" val=""/>
  <p:tag name="KSO_WM_FIGMA_SLIDE_GROUP" val="1"/>
  <p:tag name="KSO_WM_SLIDE_TYPE" val="title"/>
  <p:tag name="KSO_WM_TEMPLATE_SUBCATEGORY" val="29"/>
  <p:tag name="KSO_WM_TEMPLATE_FIGMA_ID" val="7cba8f96648ba84e"/>
</p:tagLst>
</file>

<file path=ppt/tags/tag97.xml><?xml version="1.0" encoding="utf-8"?>
<p:tagLst xmlns:p="http://schemas.openxmlformats.org/presentationml/2006/main">
  <p:tag name="KSO_WM_BEAUTIFY_FLAG" val="#wm#"/>
  <p:tag name="KSO_WM_UNIT_INDEX" val="1"/>
  <p:tag name="KSO_WM_UNIT_TYPE" val="a"/>
</p:tagLst>
</file>

<file path=ppt/tags/tag98.xml><?xml version="1.0" encoding="utf-8"?>
<p:tagLst xmlns:p="http://schemas.openxmlformats.org/presentationml/2006/main">
  <p:tag name="KSO_WM_BEAUTIFY_FLAG" val="#wm#"/>
  <p:tag name="KSO_WM_UNIT_INDEX" val="1"/>
  <p:tag name="KSO_WM_UNIT_TYPE" val="b"/>
</p:tagLst>
</file>

<file path=ppt/tags/tag99.xml><?xml version="1.0" encoding="utf-8"?>
<p:tagLst xmlns:p="http://schemas.openxmlformats.org/presentationml/2006/main">
  <p:tag name="KSO_WM_BEAUTIFY_FLAG" val="#wm#"/>
  <p:tag name="KSO_WM_DIAGRAM_GROUP_CODE" val="1"/>
  <p:tag name="KSO_WM_UNIT_INDEX" val="1_1_1"/>
  <p:tag name="KSO_WM_UNIT_SUBTYPE" val="d"/>
  <p:tag name="KSO_WM_UNIT_TYPE" val="l_h_i"/>
  <p:tag name="KSO_WM_SLIDE_FIGMA_DIAGRAM" val="1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蓝色毕业答辩简约风主题">
  <a:themeElements>
    <a:clrScheme name="">
      <a:dk1>
        <a:srgbClr val="000000"/>
      </a:dk1>
      <a:lt1>
        <a:srgbClr val="FFFFFF"/>
      </a:lt1>
      <a:dk2>
        <a:srgbClr val="333638"/>
      </a:dk2>
      <a:lt2>
        <a:srgbClr val="F2F3F5"/>
      </a:lt2>
      <a:accent1>
        <a:srgbClr val="0745AA"/>
      </a:accent1>
      <a:accent2>
        <a:srgbClr val="799AD1"/>
      </a:accent2>
      <a:accent3>
        <a:srgbClr val="00368E"/>
      </a:accent3>
      <a:accent4>
        <a:srgbClr val="478DFF"/>
      </a:accent4>
      <a:accent5>
        <a:srgbClr val="F3F8FF"/>
      </a:accent5>
      <a:accent6>
        <a:srgbClr val="718DE3"/>
      </a:accent6>
      <a:hlink>
        <a:srgbClr val="DDEBFF"/>
      </a:hlink>
      <a:folHlink>
        <a:srgbClr val="75ADFB"/>
      </a:folHlink>
    </a:clrScheme>
    <a:fontScheme name="">
      <a:majorFont>
        <a:latin typeface="Microsoft YaHei UI"/>
        <a:ea typeface="Microsoft YaHei UI"/>
        <a:cs typeface=""/>
      </a:majorFont>
      <a:minorFont>
        <a:latin typeface="Microsoft YaHei UI"/>
        <a:ea typeface="Microsoft YaHei UI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3383</Words>
  <Application>WPS 演示</Application>
  <PresentationFormat>宽屏</PresentationFormat>
  <Paragraphs>224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29" baseType="lpstr">
      <vt:lpstr>Arial</vt:lpstr>
      <vt:lpstr>宋体</vt:lpstr>
      <vt:lpstr>Wingdings</vt:lpstr>
      <vt:lpstr>Wingdings</vt:lpstr>
      <vt:lpstr>Microsoft YaHei UI</vt:lpstr>
      <vt:lpstr>微软雅黑</vt:lpstr>
      <vt:lpstr>MiSans Normal</vt:lpstr>
      <vt:lpstr>Arial Unicode MS</vt:lpstr>
      <vt:lpstr>Calibri</vt:lpstr>
      <vt:lpstr>WPS</vt:lpstr>
      <vt:lpstr>蓝色毕业答辩简约风主题</vt:lpstr>
      <vt:lpstr>Python程序设计课程大作业 AI飞花令</vt:lpstr>
      <vt:lpstr>目录</vt:lpstr>
      <vt:lpstr>引言</vt:lpstr>
      <vt:lpstr>AI飞花令项目概述</vt:lpstr>
      <vt:lpstr>系统设计</vt:lpstr>
      <vt:lpstr>系统设计概览：总体结构设计</vt:lpstr>
      <vt:lpstr>系统设计概览：性能需求设计</vt:lpstr>
      <vt:lpstr>面向测试图形界面设计（Gradio &amp;&amp; AgentScope）</vt:lpstr>
      <vt:lpstr>面向用户图形界面设计（Flet）</vt:lpstr>
      <vt:lpstr>系统实现</vt:lpstr>
      <vt:lpstr>Gradio前端设计——诗词检索工具界面</vt:lpstr>
      <vt:lpstr>Flet前端设计——架构设计</vt:lpstr>
      <vt:lpstr>后端实现与效果展示</vt:lpstr>
      <vt:lpstr>后端实现与效果展示</vt:lpstr>
      <vt:lpstr>结束语</vt:lpstr>
      <vt:lpstr>项目总结</vt:lpstr>
      <vt:lpstr>不足与    未来展望</vt:lpstr>
      <vt:lpstr>谢谢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黄红洲</cp:lastModifiedBy>
  <cp:revision>26</cp:revision>
  <dcterms:created xsi:type="dcterms:W3CDTF">2025-05-13T14:06:00Z</dcterms:created>
  <dcterms:modified xsi:type="dcterms:W3CDTF">2025-09-10T11:57:09Z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D0A70F387E8FEC6E9C442368B7829D8A_43</vt:lpwstr>
  </property>
  <property fmtid="{D5CDD505-2E9C-101B-9397-08002B2CF9AE}" pid="3" name="KSOProductBuildVer">
    <vt:lpwstr>2052-12.1.0.21915</vt:lpwstr>
  </property>
</Properties>
</file>

<file path=docProps/thumbnail.jpeg>
</file>